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77" r:id="rId2"/>
    <p:sldId id="299" r:id="rId3"/>
    <p:sldId id="289" r:id="rId4"/>
    <p:sldId id="290" r:id="rId5"/>
    <p:sldId id="308" r:id="rId6"/>
    <p:sldId id="302" r:id="rId7"/>
    <p:sldId id="303" r:id="rId8"/>
    <p:sldId id="300" r:id="rId9"/>
    <p:sldId id="310" r:id="rId10"/>
    <p:sldId id="296" r:id="rId11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47"/>
    <a:srgbClr val="EB4F1B"/>
    <a:srgbClr val="006D43"/>
    <a:srgbClr val="A4A3A3"/>
    <a:srgbClr val="DAAB31"/>
    <a:srgbClr val="F1592A"/>
    <a:srgbClr val="C62D91"/>
    <a:srgbClr val="001648"/>
    <a:srgbClr val="E9EBF5"/>
    <a:srgbClr val="85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6404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272" y="96"/>
      </p:cViewPr>
      <p:guideLst>
        <p:guide orient="horz" pos="2183"/>
        <p:guide pos="3120"/>
      </p:guideLst>
    </p:cSldViewPr>
  </p:slideViewPr>
  <p:outlineViewPr>
    <p:cViewPr>
      <p:scale>
        <a:sx n="33" d="100"/>
        <a:sy n="33" d="100"/>
      </p:scale>
      <p:origin x="0" y="-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notesViewPr>
    <p:cSldViewPr snapToGrid="0" snapToObject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D12AC-FC56-E34E-B4D1-BCEECE1E2D3E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B494-7F4B-734A-B89F-07BF9DDE5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B494-7F4B-734A-B89F-07BF9DDE59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6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"/>
          <a:stretch/>
        </p:blipFill>
        <p:spPr>
          <a:xfrm>
            <a:off x="1" y="-17929"/>
            <a:ext cx="9951686" cy="689385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2683" y="2042714"/>
            <a:ext cx="4735286" cy="1224643"/>
          </a:xfrm>
        </p:spPr>
        <p:txBody>
          <a:bodyPr anchor="b">
            <a:noAutofit/>
          </a:bodyPr>
          <a:lstStyle>
            <a:lvl1pPr algn="l">
              <a:defRPr sz="4500" b="1" i="0" cap="all" baseline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2683" y="3497510"/>
            <a:ext cx="4735286" cy="8381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457953" y="6245090"/>
            <a:ext cx="2608997" cy="2934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cap="all" baseline="0">
                <a:solidFill>
                  <a:srgbClr val="051647"/>
                </a:solidFill>
              </a:defRPr>
            </a:lvl1pPr>
            <a:lvl2pPr marL="342916" indent="0">
              <a:buNone/>
              <a:defRPr b="1"/>
            </a:lvl2pPr>
            <a:lvl3pPr marL="685835" indent="0">
              <a:buNone/>
              <a:defRPr b="1"/>
            </a:lvl3pPr>
            <a:lvl4pPr marL="1028752" indent="0">
              <a:buNone/>
              <a:defRPr b="1"/>
            </a:lvl4pPr>
            <a:lvl5pPr marL="1371668" indent="0">
              <a:buNone/>
              <a:defRPr b="1"/>
            </a:lvl5pPr>
          </a:lstStyle>
          <a:p>
            <a:pPr lvl="0"/>
            <a:r>
              <a:rPr lang="ru-RU" dirty="0"/>
              <a:t>ГОРОД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076091" y="6245090"/>
            <a:ext cx="589945" cy="293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cap="all" baseline="0">
                <a:solidFill>
                  <a:srgbClr val="F15A28"/>
                </a:solidFill>
              </a:defRPr>
            </a:lvl1pPr>
            <a:lvl2pPr marL="342916" indent="0">
              <a:buNone/>
              <a:defRPr b="1"/>
            </a:lvl2pPr>
            <a:lvl3pPr marL="685835" indent="0">
              <a:buNone/>
              <a:defRPr b="1"/>
            </a:lvl3pPr>
            <a:lvl4pPr marL="1028752" indent="0">
              <a:buNone/>
              <a:defRPr b="1"/>
            </a:lvl4pPr>
            <a:lvl5pPr marL="1371668" indent="0">
              <a:buNone/>
              <a:defRPr b="1"/>
            </a:lvl5pPr>
          </a:lstStyle>
          <a:p>
            <a:pPr lvl="0"/>
            <a:r>
              <a:rPr lang="ru-RU" dirty="0"/>
              <a:t>ГОД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12033"/>
            <a:ext cx="9906000" cy="6877291"/>
          </a:xfrm>
          <a:prstGeom prst="rect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  <a:solidFill>
            <a:srgbClr val="EB4F1B"/>
          </a:solidFill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56" y="-12033"/>
            <a:ext cx="5047106" cy="690612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2683" y="2042714"/>
            <a:ext cx="4735286" cy="1224643"/>
          </a:xfrm>
        </p:spPr>
        <p:txBody>
          <a:bodyPr anchor="b">
            <a:noAutofit/>
          </a:bodyPr>
          <a:lstStyle>
            <a:lvl1pPr algn="l">
              <a:defRPr sz="4000" b="1" i="0" cap="all" baseline="0">
                <a:solidFill>
                  <a:srgbClr val="EB4F1B"/>
                </a:solidFill>
                <a:latin typeface="Futura PT Bold" panose="020B0902020204020203" pitchFamily="34" charset="-52"/>
                <a:ea typeface="Futura PT Bold" panose="020B0902020204020203" pitchFamily="34" charset="-52"/>
                <a:cs typeface="Futura PT Bold" panose="020B0902020204020203" pitchFamily="34" charset="-52"/>
              </a:defRPr>
            </a:lvl1pPr>
          </a:lstStyle>
          <a:p>
            <a:r>
              <a:rPr lang="ru-RU" dirty="0"/>
              <a:t>НАЗВАНИЕ </a:t>
            </a: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2683" y="3497510"/>
            <a:ext cx="4735286" cy="8381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E9EBF5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4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0"/>
            <a:ext cx="6230793" cy="4186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28" y="1169311"/>
            <a:ext cx="9906000" cy="5695948"/>
          </a:xfrm>
          <a:prstGeom prst="rect">
            <a:avLst/>
          </a:prstGeom>
          <a:solidFill>
            <a:srgbClr val="001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1"/>
          <a:stretch/>
        </p:blipFill>
        <p:spPr>
          <a:xfrm>
            <a:off x="8413009" y="1168383"/>
            <a:ext cx="1078283" cy="52618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3" t="93912" b="269"/>
          <a:stretch/>
        </p:blipFill>
        <p:spPr>
          <a:xfrm>
            <a:off x="7697128" y="6448425"/>
            <a:ext cx="2209799" cy="400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solidFill>
            <a:srgbClr val="EB4F1B"/>
          </a:solidFill>
        </p:spPr>
        <p:txBody>
          <a:bodyPr/>
          <a:lstStyle/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8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0"/>
            <a:ext cx="9906000" cy="6876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6"/>
            <a:ext cx="9305472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5901" y="4025648"/>
            <a:ext cx="4588329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933043" y="4025648"/>
            <a:ext cx="4588329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Photo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529535" y="485957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529535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8071716" y="3390320"/>
            <a:ext cx="1450109" cy="29001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6529534" y="1921075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0"/>
            <a:ext cx="6230793" cy="4369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3" y="1414710"/>
            <a:ext cx="6240029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15903" y="1903419"/>
            <a:ext cx="3146425" cy="2917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445167" y="190341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78115" y="1903418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529535" y="1903417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8071719" y="1903416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445167" y="339032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78115" y="3390322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529535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8071719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445167" y="4904220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6529534" y="4904220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216508" y="4901515"/>
            <a:ext cx="3145818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0"/>
            <a:ext cx="9906000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01" y="266705"/>
            <a:ext cx="4292600" cy="73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4" r:id="rId3"/>
    <p:sldLayoutId id="2147483678" r:id="rId4"/>
    <p:sldLayoutId id="2147483675" r:id="rId5"/>
    <p:sldLayoutId id="2147483673" r:id="rId6"/>
    <p:sldLayoutId id="2147483662" r:id="rId7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Futura PT" charset="0"/>
          <a:ea typeface="Futura PT" charset="0"/>
          <a:cs typeface="Futura PT" charset="0"/>
        </a:defRPr>
      </a:lvl1pPr>
    </p:titleStyle>
    <p:bodyStyle>
      <a:lvl1pPr marL="228612" indent="-228612" algn="l" defTabSz="914446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1pPr>
      <a:lvl2pPr marL="685835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2pPr>
      <a:lvl3pPr marL="1143057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3pPr>
      <a:lvl4pPr marL="1600280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4pPr>
      <a:lvl5pPr marL="2057504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5pPr>
      <a:lvl6pPr marL="2514726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14871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639" y="2863370"/>
            <a:ext cx="6506308" cy="4105807"/>
          </a:xfrm>
        </p:spPr>
        <p:txBody>
          <a:bodyPr/>
          <a:lstStyle/>
          <a:p>
            <a:r>
              <a:rPr lang="ru-RU" sz="3000" dirty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ОБУЧЕНИЕ ГРАЖДАН ПРЕДПЕНСИОННОГО ВОЗРАСТА </a:t>
            </a:r>
            <a:r>
              <a:rPr lang="ru-RU" sz="3000" dirty="0" smtClean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/>
            </a:r>
            <a:br>
              <a:rPr lang="ru-RU" sz="3000" dirty="0" smtClean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</a:br>
            <a:r>
              <a:rPr lang="ru-RU" sz="3000" dirty="0" smtClean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СОЮЗОМ «Молодые профессионалы (ВОРДСКИЛЛС РОССИЯ)» </a:t>
            </a:r>
            <a:br>
              <a:rPr lang="ru-RU" sz="3000" dirty="0" smtClean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</a:br>
            <a:r>
              <a:rPr lang="ru-RU" sz="3000" dirty="0" smtClean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НА БАЗЕ </a:t>
            </a:r>
            <a:r>
              <a:rPr lang="ru-RU" sz="3000" dirty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/>
            </a:r>
            <a:br>
              <a:rPr lang="ru-RU" sz="3000" dirty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</a:br>
            <a:r>
              <a:rPr lang="ru-RU" sz="3200" dirty="0" smtClean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ГАПОУ МО «Мурманский </a:t>
            </a:r>
            <a:r>
              <a:rPr lang="ru-RU" sz="3200" dirty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индустриальный колледж»</a:t>
            </a:r>
            <a:br>
              <a:rPr lang="ru-RU" sz="3200" dirty="0">
                <a:solidFill>
                  <a:srgbClr val="001547"/>
                </a:solidFill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</a:br>
            <a:endParaRPr lang="en-US" sz="3200" dirty="0">
              <a:solidFill>
                <a:srgbClr val="001547"/>
              </a:solidFill>
              <a:latin typeface="Futura PT Bold" panose="020B0902020204020203" pitchFamily="34" charset="-52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8" y="352636"/>
            <a:ext cx="2095144" cy="16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3041" y="5875233"/>
            <a:ext cx="4735286" cy="726393"/>
          </a:xfrm>
        </p:spPr>
        <p:txBody>
          <a:bodyPr/>
          <a:lstStyle/>
          <a:p>
            <a:r>
              <a:rPr lang="en-US" dirty="0" smtClean="0"/>
              <a:t>www.50plus.worldskills.ru</a:t>
            </a:r>
            <a:endParaRPr lang="ru-RU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3" y="428806"/>
            <a:ext cx="2008493" cy="161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103" y="3426864"/>
            <a:ext cx="3802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Кулиш Людмила Ивановна, заведующий отделением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Тел. 47-15-33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Тел. 8-902-139-30-73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3"/>
          </p:nvPr>
        </p:nvSpPr>
        <p:spPr>
          <a:xfrm>
            <a:off x="227672" y="1233953"/>
            <a:ext cx="8252982" cy="841381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solidFill>
                  <a:srgbClr val="002060"/>
                </a:solidFill>
                <a:latin typeface="Futura PT Book" panose="020B0502020204020303" pitchFamily="34" charset="-52"/>
              </a:rPr>
              <a:t>Предпенсионеры</a:t>
            </a:r>
            <a:r>
              <a:rPr lang="ru-RU" sz="2000" dirty="0">
                <a:solidFill>
                  <a:srgbClr val="002060"/>
                </a:solidFill>
                <a:latin typeface="Futura PT Book" panose="020B0502020204020303" pitchFamily="34" charset="-52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Futura PT Book" panose="020B0502020204020303" pitchFamily="34" charset="-52"/>
              </a:rPr>
              <a:t>граждане в течение пяти лет до наступления возраста, дающего право на страховую пенсию по старости, в том числе назначаемую досрочно</a:t>
            </a:r>
          </a:p>
          <a:p>
            <a:pPr algn="just"/>
            <a:endParaRPr lang="ru-RU" sz="2000" dirty="0">
              <a:latin typeface="Futura PT Book" panose="020B0502020204020303" pitchFamily="34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900" y="383639"/>
            <a:ext cx="4978399" cy="738189"/>
          </a:xfrm>
        </p:spPr>
        <p:txBody>
          <a:bodyPr>
            <a:normAutofit fontScale="90000"/>
          </a:bodyPr>
          <a:lstStyle/>
          <a:p>
            <a:r>
              <a:rPr lang="ru-RU" sz="2900" dirty="0" smtClean="0">
                <a:latin typeface="Futura PT Bold" panose="020B0902020204020203" pitchFamily="34" charset="-52"/>
              </a:rPr>
              <a:t>УЧАСТНИКИ ПРОГРАММЫ</a:t>
            </a:r>
            <a:endParaRPr lang="ru-RU" sz="2900" dirty="0">
              <a:latin typeface="Futura PT Bold" panose="020B0902020204020203" pitchFamily="34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5059" y="2256090"/>
            <a:ext cx="3321151" cy="407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149406"/>
            <a:ext cx="1065014" cy="85805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04197"/>
              </p:ext>
            </p:extLst>
          </p:nvPr>
        </p:nvGraphicFramePr>
        <p:xfrm>
          <a:off x="215900" y="2256090"/>
          <a:ext cx="9620309" cy="38746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40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6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78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8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42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55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Futura PT Book" panose="020B0502020204020303" pitchFamily="34" charset="-52"/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Futura PT Book" panose="020B0502020204020303" pitchFamily="34" charset="-52"/>
                        </a:rPr>
                        <a:t>2019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Futura PT Book" panose="020B0502020204020303" pitchFamily="34" charset="-52"/>
                        </a:rPr>
                        <a:t>2020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Futura PT Book" panose="020B0502020204020303" pitchFamily="34" charset="-52"/>
                        </a:rPr>
                        <a:t>2021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Futura PT Book" panose="020B0502020204020303" pitchFamily="34" charset="-52"/>
                        </a:rPr>
                        <a:t>2022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D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Futura PT Book" panose="020B0502020204020303" pitchFamily="34" charset="-52"/>
                        </a:rPr>
                        <a:t>2023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D4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532">
                <a:tc>
                  <a:txBody>
                    <a:bodyPr/>
                    <a:lstStyle/>
                    <a:p>
                      <a:pPr marL="0" marR="0" indent="0" algn="just" defTabSz="9144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Пенсионный возраст для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мужчин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лет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Futura PT Book" panose="020B0502020204020303" pitchFamily="34" charset="-52"/>
                        </a:rPr>
                        <a:t>56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8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Предпенсионный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возраст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для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мужчин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лет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51-55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52-56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53-57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54-58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55-59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7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Предпенсионный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возраст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для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мужчин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гг. рождения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1964-1968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1964-1968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1964-1968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1964-1968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1964-1968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pPr marL="0" marR="0" indent="0" algn="just" defTabSz="9144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Пенсионный возраст для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женщин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,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лет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677">
                <a:tc>
                  <a:txBody>
                    <a:bodyPr/>
                    <a:lstStyle/>
                    <a:p>
                      <a:pPr marL="0" marR="0" indent="0" algn="just" defTabSz="91444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Предпенсионный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возраст для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женщин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лет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46-50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47-51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48-52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49-53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46" rtl="0" eaLnBrk="1" latinLnBrk="0" hangingPunct="1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  <a:ea typeface="+mn-ea"/>
                          <a:cs typeface="+mn-cs"/>
                        </a:rPr>
                        <a:t>50-54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4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Предпенсионный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возраст для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женщин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,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гг. рождения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1969-1973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1969-1973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1969-1973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1969-1973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1969-1973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7672" y="219654"/>
            <a:ext cx="7291400" cy="73818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СПЕЦИАЛЬНАЯ ПРОГРАММА ОБУЧЕНИЯ ГРАЖДАН ПРЕДПЕНСИОННОГО ВОЗРАСТА</a:t>
            </a:r>
            <a:endParaRPr lang="ru-RU" sz="2400" dirty="0">
              <a:latin typeface="Futura PT Bold" panose="020B0902020204020203" pitchFamily="34" charset="-52"/>
              <a:ea typeface="Akrobat ExtraBold" charset="0"/>
              <a:cs typeface="Akrobat ExtraBold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7672" y="1705007"/>
            <a:ext cx="92892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Futura PT Book" panose="020B0502020204020303" pitchFamily="34" charset="-52"/>
              </a:rPr>
              <a:t>Распоряжение Правительства РФ от 30 декабря 2018 г. №3025-р «Об утверждении СПЕЦИАЛЬНОЙ ПРОГРАММЫ профессионального обучения и дополнительного профессионального образования граждан </a:t>
            </a:r>
            <a:r>
              <a:rPr lang="ru-RU" dirty="0" err="1">
                <a:solidFill>
                  <a:srgbClr val="002060"/>
                </a:solidFill>
                <a:latin typeface="Futura PT Book" panose="020B0502020204020303" pitchFamily="34" charset="-52"/>
              </a:rPr>
              <a:t>предпенсионного</a:t>
            </a:r>
            <a:r>
              <a:rPr lang="ru-RU" dirty="0">
                <a:solidFill>
                  <a:srgbClr val="002060"/>
                </a:solidFill>
                <a:latin typeface="Futura PT Book" panose="020B0502020204020303" pitchFamily="34" charset="-52"/>
              </a:rPr>
              <a:t> возраста на период до 2024 года»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Futura PT Book" panose="020B0502020204020303" pitchFamily="34" charset="-52"/>
              </a:rPr>
              <a:t>Цель Программы - </a:t>
            </a:r>
            <a:r>
              <a:rPr lang="ru-RU" b="1" dirty="0">
                <a:solidFill>
                  <a:srgbClr val="002060"/>
                </a:solidFill>
                <a:latin typeface="Futura PT Book" panose="020B0502020204020303" pitchFamily="34" charset="-52"/>
              </a:rPr>
              <a:t>содействие занятости граждан </a:t>
            </a:r>
            <a:r>
              <a:rPr lang="ru-RU" b="1" dirty="0" err="1">
                <a:solidFill>
                  <a:srgbClr val="002060"/>
                </a:solidFill>
                <a:latin typeface="Futura PT Book" panose="020B0502020204020303" pitchFamily="34" charset="-52"/>
              </a:rPr>
              <a:t>предпенсионного</a:t>
            </a:r>
            <a:r>
              <a:rPr lang="ru-RU" b="1" dirty="0">
                <a:solidFill>
                  <a:srgbClr val="002060"/>
                </a:solidFill>
                <a:latin typeface="Futura PT Book" panose="020B0502020204020303" pitchFamily="34" charset="-52"/>
              </a:rPr>
              <a:t> возраста </a:t>
            </a:r>
            <a:r>
              <a:rPr lang="ru-RU" dirty="0">
                <a:solidFill>
                  <a:srgbClr val="002060"/>
                </a:solidFill>
                <a:latin typeface="Futura PT Book" panose="020B0502020204020303" pitchFamily="34" charset="-52"/>
              </a:rPr>
              <a:t>путем организации профессионального обучения, дополнительного профессионального образования для приобретения или развития имеющихся знаний, компетенций и навыков, обеспечивающих конкурентоспособность и профессиональную мобильность на рынке труда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Futura PT Book" panose="020B0502020204020303" pitchFamily="34" charset="-52"/>
              </a:rPr>
              <a:t>Один из трех механизмов реализации программы – обучение по </a:t>
            </a:r>
            <a:r>
              <a:rPr lang="ru-RU" b="1" dirty="0">
                <a:solidFill>
                  <a:srgbClr val="002060"/>
                </a:solidFill>
                <a:latin typeface="Futura PT Book" panose="020B0502020204020303" pitchFamily="34" charset="-52"/>
              </a:rPr>
              <a:t>международным профессиональным стандартам (компетенциям </a:t>
            </a:r>
            <a:r>
              <a:rPr lang="ru-RU" b="1" dirty="0" err="1">
                <a:solidFill>
                  <a:srgbClr val="002060"/>
                </a:solidFill>
                <a:latin typeface="Futura PT Book" panose="020B0502020204020303" pitchFamily="34" charset="-52"/>
              </a:rPr>
              <a:t>Ворлдскиллс</a:t>
            </a:r>
            <a:r>
              <a:rPr lang="ru-RU" b="1" dirty="0">
                <a:solidFill>
                  <a:srgbClr val="002060"/>
                </a:solidFill>
                <a:latin typeface="Futura PT Book" panose="020B0502020204020303" pitchFamily="34" charset="-52"/>
              </a:rPr>
              <a:t>) </a:t>
            </a:r>
            <a:r>
              <a:rPr lang="ru-RU" dirty="0">
                <a:solidFill>
                  <a:srgbClr val="002060"/>
                </a:solidFill>
                <a:latin typeface="Futura PT Book" panose="020B0502020204020303" pitchFamily="34" charset="-52"/>
              </a:rPr>
              <a:t>с использованием инфраструктуры Союза «Молодые профессионалы (</a:t>
            </a:r>
            <a:r>
              <a:rPr lang="ru-RU" dirty="0" err="1">
                <a:solidFill>
                  <a:srgbClr val="002060"/>
                </a:solidFill>
                <a:latin typeface="Futura PT Book" panose="020B0502020204020303" pitchFamily="34" charset="-52"/>
              </a:rPr>
              <a:t>Ворлдскиллс</a:t>
            </a:r>
            <a:r>
              <a:rPr lang="ru-RU" dirty="0">
                <a:solidFill>
                  <a:srgbClr val="002060"/>
                </a:solidFill>
                <a:latin typeface="Futura PT Book" panose="020B0502020204020303" pitchFamily="34" charset="-52"/>
              </a:rPr>
              <a:t> Россия</a:t>
            </a:r>
            <a:r>
              <a:rPr lang="ru-RU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)»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Futura PT Book" panose="020B0502020204020303" pitchFamily="34" charset="-52"/>
              </a:rPr>
              <a:t>Ежегодно </a:t>
            </a:r>
            <a:r>
              <a:rPr lang="ru-RU" dirty="0">
                <a:solidFill>
                  <a:srgbClr val="002060"/>
                </a:solidFill>
                <a:latin typeface="Futura PT Book" panose="020B0502020204020303" pitchFamily="34" charset="-52"/>
              </a:rPr>
              <a:t>за счет средств федерального бюджета планируется обучение по компетенциям </a:t>
            </a:r>
            <a:r>
              <a:rPr lang="ru-RU" dirty="0" err="1">
                <a:solidFill>
                  <a:srgbClr val="002060"/>
                </a:solidFill>
                <a:latin typeface="Futura PT Book" panose="020B0502020204020303" pitchFamily="34" charset="-52"/>
              </a:rPr>
              <a:t>Ворлдскиллс</a:t>
            </a:r>
            <a:r>
              <a:rPr lang="ru-RU" dirty="0">
                <a:solidFill>
                  <a:srgbClr val="002060"/>
                </a:solidFill>
                <a:latin typeface="Futura PT Book" panose="020B0502020204020303" pitchFamily="34" charset="-52"/>
              </a:rPr>
              <a:t> 25 тысяч </a:t>
            </a:r>
            <a:r>
              <a:rPr lang="ru-RU" dirty="0" err="1">
                <a:solidFill>
                  <a:srgbClr val="002060"/>
                </a:solidFill>
                <a:latin typeface="Futura PT Book" panose="020B0502020204020303" pitchFamily="34" charset="-52"/>
              </a:rPr>
              <a:t>предпенсионеров</a:t>
            </a:r>
            <a:endParaRPr lang="ru-RU" dirty="0">
              <a:solidFill>
                <a:srgbClr val="002060"/>
              </a:solidFill>
              <a:latin typeface="Futura PT Book" panose="020B0502020204020303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149406"/>
            <a:ext cx="1065014" cy="8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Заголовок 16"/>
          <p:cNvSpPr txBox="1">
            <a:spLocks noGrp="1"/>
          </p:cNvSpPr>
          <p:nvPr>
            <p:ph type="title"/>
          </p:nvPr>
        </p:nvSpPr>
        <p:spPr>
          <a:xfrm>
            <a:off x="215899" y="130481"/>
            <a:ext cx="70085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КОМПЕТЕНЦИИ ДЛЯ ОБУЧЕНИЯ ПРЕДПЕНСИОНЕРОВ НА БАЗЕ </a:t>
            </a:r>
            <a:r>
              <a:rPr lang="ru-RU" sz="2400" dirty="0"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ГАПОУ МО «Мурманский индустриальный колледж»</a:t>
            </a:r>
            <a:endParaRPr lang="ru-RU" sz="2900" b="1" dirty="0">
              <a:latin typeface="Futura PT Bold" panose="020B0902020204020203" pitchFamily="34" charset="-52"/>
              <a:ea typeface="Akrobat ExtraBold" charset="0"/>
              <a:cs typeface="Akrobat ExtraBold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149406"/>
            <a:ext cx="1065014" cy="858053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28367"/>
              </p:ext>
            </p:extLst>
          </p:nvPr>
        </p:nvGraphicFramePr>
        <p:xfrm>
          <a:off x="353721" y="1529862"/>
          <a:ext cx="9021014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5094"/>
                <a:gridCol w="3905920"/>
              </a:tblGrid>
              <a:tr h="4716911">
                <a:tc>
                  <a:txBody>
                    <a:bodyPr/>
                    <a:lstStyle/>
                    <a:p>
                      <a:pPr marL="0" marR="0" lvl="0" indent="0" algn="just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0" algn="l"/>
                        </a:tabLst>
                        <a:defRPr/>
                      </a:pPr>
                      <a:r>
                        <a:rPr lang="ru-RU" sz="1800" b="1" dirty="0" smtClean="0">
                          <a:solidFill>
                            <a:srgbClr val="00154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 по программе профессиональная подготовка по должности служащего 27530 Чертежник</a:t>
                      </a:r>
                      <a:r>
                        <a:rPr lang="ru-RU" sz="1800" b="1" baseline="0" dirty="0" smtClean="0">
                          <a:solidFill>
                            <a:srgbClr val="00154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1547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подготовки по должности служащих направлена на обучение граждан в целях получения новой должности служащего с учетом спецификации стандарта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Ворлскиллс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компетенции «Инженерный дизайн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CAD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marL="0" marR="0" lvl="0" indent="0" algn="just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0" algn="l"/>
                        </a:tabLst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профессиональное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 по программе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квалификации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«Инженерный дизайн CAD»: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направлена на получение компетенции, необходимой для выполнения нового вида профессиональной деятельности, приобретение новой квалификации, с учетом спецификации стандарта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Ворлскиллс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компетенции «Инженерный дизайн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CAD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marL="342900" marR="0" lvl="0" indent="-342900" algn="just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 smtClean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600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0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Заголовок 16"/>
          <p:cNvSpPr txBox="1">
            <a:spLocks noGrp="1"/>
          </p:cNvSpPr>
          <p:nvPr>
            <p:ph type="title"/>
          </p:nvPr>
        </p:nvSpPr>
        <p:spPr>
          <a:xfrm>
            <a:off x="215899" y="177404"/>
            <a:ext cx="7008508" cy="899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5 ПРОСТЫХ ШАГОВ ПО ОБУЧЕНИЮ СОТРУДНИКОВ ПРЕДПРИЯТИЙ</a:t>
            </a:r>
            <a:endParaRPr lang="ru-RU" sz="2800" b="1" dirty="0">
              <a:latin typeface="Futura PT Bold" panose="020B0902020204020203" pitchFamily="34" charset="-52"/>
              <a:ea typeface="Akrobat ExtraBold" charset="0"/>
              <a:cs typeface="Akrobat ExtraBold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149406"/>
            <a:ext cx="1065014" cy="85805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25495" y="1452786"/>
            <a:ext cx="7349384" cy="760575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Futura PT Bold" panose="020B0902020204020203" pitchFamily="34" charset="-52"/>
              </a:rPr>
              <a:t>Составьте список сотрудников </a:t>
            </a:r>
            <a:r>
              <a:rPr lang="ru-RU" b="1" dirty="0" err="1" smtClean="0">
                <a:solidFill>
                  <a:schemeClr val="bg1"/>
                </a:solidFill>
                <a:latin typeface="Futura PT Bold" panose="020B0902020204020203" pitchFamily="34" charset="-52"/>
              </a:rPr>
              <a:t>предпенсионного</a:t>
            </a:r>
            <a:r>
              <a:rPr lang="ru-RU" b="1" dirty="0" smtClean="0">
                <a:solidFill>
                  <a:schemeClr val="bg1"/>
                </a:solidFill>
                <a:latin typeface="Futura PT Bold" panose="020B0902020204020203" pitchFamily="34" charset="-52"/>
              </a:rPr>
              <a:t> возраста в разрезе их должностей, профессий, квалификаций</a:t>
            </a:r>
            <a:endParaRPr lang="ru-RU" b="1" dirty="0">
              <a:solidFill>
                <a:schemeClr val="bg1"/>
              </a:solidFill>
              <a:latin typeface="Futura PT Bold" panose="020B0902020204020203" pitchFamily="34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25495" y="2365761"/>
            <a:ext cx="7349384" cy="760575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utura PT Bold" panose="020B0902020204020203" pitchFamily="34" charset="-52"/>
              </a:rPr>
              <a:t>Выберите программы обучения </a:t>
            </a:r>
            <a:r>
              <a:rPr lang="ru-RU" dirty="0" err="1" smtClean="0">
                <a:solidFill>
                  <a:schemeClr val="bg1"/>
                </a:solidFill>
                <a:latin typeface="Futura PT Bold" panose="020B0902020204020203" pitchFamily="34" charset="-52"/>
              </a:rPr>
              <a:t>Ворлдскиллс</a:t>
            </a:r>
            <a:r>
              <a:rPr lang="ru-RU" dirty="0" smtClean="0">
                <a:solidFill>
                  <a:schemeClr val="bg1"/>
                </a:solidFill>
                <a:latin typeface="Futura PT Bold" panose="020B0902020204020203" pitchFamily="34" charset="-52"/>
              </a:rPr>
              <a:t>, интересующие Вашу компанию</a:t>
            </a:r>
            <a:endParaRPr lang="ru-RU" dirty="0">
              <a:solidFill>
                <a:schemeClr val="bg1"/>
              </a:solidFill>
              <a:latin typeface="Futura PT Bold" panose="020B0902020204020203" pitchFamily="34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5495" y="3314498"/>
            <a:ext cx="7349384" cy="760575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utura PT Bold" panose="020B0902020204020203" pitchFamily="34" charset="-52"/>
              </a:rPr>
              <a:t>Сформируйте сотрудников в группы для целевого обучения</a:t>
            </a:r>
            <a:endParaRPr lang="ru-RU" dirty="0">
              <a:solidFill>
                <a:schemeClr val="bg1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5495" y="4263235"/>
            <a:ext cx="7349384" cy="760575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utura PT Bold" panose="020B0902020204020203" pitchFamily="34" charset="-52"/>
              </a:rPr>
              <a:t>Согласуйте с выбранной образовательной организацией программу, график, дату начала обучения</a:t>
            </a:r>
            <a:endParaRPr lang="ru-RU" dirty="0">
              <a:solidFill>
                <a:schemeClr val="bg1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5495" y="5210549"/>
            <a:ext cx="7349384" cy="760575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utura PT Bold" panose="020B0902020204020203" pitchFamily="34" charset="-52"/>
              </a:rPr>
              <a:t>Направьте группу сотрудников на обучение</a:t>
            </a:r>
            <a:endParaRPr lang="ru-RU" dirty="0">
              <a:solidFill>
                <a:schemeClr val="bg1"/>
              </a:solidFill>
              <a:latin typeface="Futura PT Bold" panose="020B0902020204020203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6751" y="2479470"/>
            <a:ext cx="585275" cy="533155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utura PT Book" panose="020B0502020204020303" pitchFamily="34" charset="-52"/>
              </a:rPr>
              <a:t>2</a:t>
            </a:r>
            <a:endParaRPr lang="ru-RU" sz="3200" dirty="0">
              <a:latin typeface="Futura PT Book" panose="020B0502020204020303" pitchFamily="34" charset="-5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6750" y="1528668"/>
            <a:ext cx="585275" cy="533155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utura PT Book" panose="020B0502020204020303" pitchFamily="34" charset="-52"/>
              </a:rPr>
              <a:t>1</a:t>
            </a:r>
            <a:endParaRPr lang="ru-RU" sz="3200" dirty="0">
              <a:latin typeface="Futura PT Book" panose="020B0502020204020303" pitchFamily="34" charset="-52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6751" y="3430272"/>
            <a:ext cx="585275" cy="533155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utura PT Book" panose="020B0502020204020303" pitchFamily="34" charset="-52"/>
              </a:rPr>
              <a:t>3</a:t>
            </a:r>
            <a:endParaRPr lang="ru-RU" sz="3200" dirty="0">
              <a:latin typeface="Futura PT Book" panose="020B0502020204020303" pitchFamily="34" charset="-52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6749" y="4363384"/>
            <a:ext cx="585275" cy="533155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utura PT Book" panose="020B0502020204020303" pitchFamily="34" charset="-52"/>
              </a:rPr>
              <a:t>4</a:t>
            </a:r>
            <a:endParaRPr lang="ru-RU" sz="3200" dirty="0">
              <a:latin typeface="Futura PT Book" panose="020B0502020204020303" pitchFamily="34" charset="-52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6751" y="5312121"/>
            <a:ext cx="585275" cy="533155"/>
          </a:xfrm>
          <a:prstGeom prst="ellipse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Futura PT Book" panose="020B0502020204020303" pitchFamily="34" charset="-52"/>
              </a:rPr>
              <a:t>5</a:t>
            </a:r>
            <a:endParaRPr lang="ru-RU" sz="3200" dirty="0"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657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584" y="149406"/>
            <a:ext cx="6993031" cy="1031694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ВИДЫ ПРОГРАММ ПРОФЕССИОНАЛЬНОГО  ОБУЧЕНИЯ</a:t>
            </a:r>
            <a:endParaRPr lang="ru-RU" sz="2600" dirty="0">
              <a:latin typeface="Futura PT Bold" panose="020B0902020204020203" pitchFamily="34" charset="-52"/>
              <a:ea typeface="Akrobat ExtraBold" charset="0"/>
              <a:cs typeface="Akrobat ExtraBold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5059" y="1181100"/>
            <a:ext cx="3321151" cy="5151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149406"/>
            <a:ext cx="1065014" cy="85805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43678"/>
              </p:ext>
            </p:extLst>
          </p:nvPr>
        </p:nvGraphicFramePr>
        <p:xfrm>
          <a:off x="304584" y="1090246"/>
          <a:ext cx="9360709" cy="5120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193">
                  <a:extLst>
                    <a:ext uri="{9D8B030D-6E8A-4147-A177-3AD203B41FA5}">
                      <a16:colId xmlns:a16="http://schemas.microsoft.com/office/drawing/2014/main" xmlns="" val="4101780925"/>
                    </a:ext>
                  </a:extLst>
                </a:gridCol>
                <a:gridCol w="876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4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87908">
                  <a:extLst>
                    <a:ext uri="{9D8B030D-6E8A-4147-A177-3AD203B41FA5}">
                      <a16:colId xmlns:a16="http://schemas.microsoft.com/office/drawing/2014/main" xmlns="" val="1740339418"/>
                    </a:ext>
                  </a:extLst>
                </a:gridCol>
                <a:gridCol w="862669">
                  <a:extLst>
                    <a:ext uri="{9D8B030D-6E8A-4147-A177-3AD203B41FA5}">
                      <a16:colId xmlns:a16="http://schemas.microsoft.com/office/drawing/2014/main" xmlns="" val="4284091676"/>
                    </a:ext>
                  </a:extLst>
                </a:gridCol>
              </a:tblGrid>
              <a:tr h="55441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Futura PT Bold" panose="020B0902020204020203" pitchFamily="34" charset="-52"/>
                        </a:rPr>
                        <a:t>Профессиональное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Futura PT Bold" panose="020B0902020204020203" pitchFamily="34" charset="-52"/>
                        </a:rPr>
                        <a:t> обучение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Futura PT Bold" panose="020B0902020204020203" pitchFamily="34" charset="-52"/>
                      </a:endParaRPr>
                    </a:p>
                  </a:txBody>
                  <a:tcPr>
                    <a:solidFill>
                      <a:srgbClr val="006D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Futura PT Bold" panose="020B0902020204020203" pitchFamily="34" charset="-52"/>
                        </a:rPr>
                        <a:t>Дополнительное профессиональное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Futura PT Bold" panose="020B0902020204020203" pitchFamily="34" charset="-52"/>
                        </a:rPr>
                        <a:t> образование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Futura PT Bold" panose="020B0902020204020203" pitchFamily="34" charset="-52"/>
                      </a:endParaRPr>
                    </a:p>
                  </a:txBody>
                  <a:tcPr>
                    <a:solidFill>
                      <a:srgbClr val="006D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4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Требования</a:t>
                      </a:r>
                      <a:endParaRPr lang="ru-RU" sz="1200" b="1" i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Результат</a:t>
                      </a:r>
                      <a:endParaRPr lang="ru-RU" sz="1200" b="1" i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Срок освоения</a:t>
                      </a:r>
                      <a:endParaRPr lang="ru-RU" sz="1200" b="1" i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Требования</a:t>
                      </a:r>
                      <a:endParaRPr lang="ru-RU" sz="1200" b="1" i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Результат</a:t>
                      </a:r>
                      <a:endParaRPr lang="ru-RU" sz="1200" b="1" i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>
                    <a:solidFill>
                      <a:srgbClr val="A4A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Срок освоения</a:t>
                      </a:r>
                      <a:endParaRPr lang="ru-RU" sz="1200" b="1" i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>
                    <a:solidFill>
                      <a:srgbClr val="A4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69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Профессиональная подготовка</a:t>
                      </a:r>
                      <a:endParaRPr lang="ru-RU" sz="1200" b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Повышение квалификации (ДПО)</a:t>
                      </a:r>
                      <a:endParaRPr lang="ru-RU" sz="1200" b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493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Сотрудник ранее не имел рабочей профессии, должности служащего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Получает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профессию рабочего или должность служащего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Futura PT Book" panose="020B0502020204020303" pitchFamily="34" charset="-52"/>
                        </a:rPr>
                        <a:t>144 часа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Сотрудник имеет среднее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профессиональное и (или) высшее образование по профил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ю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Усовершенствует или получает новую компетенцию в рамках имеющейся квалификации</a:t>
                      </a:r>
                      <a:endParaRPr lang="ru-RU" sz="1100" b="1" kern="1200" dirty="0" smtClean="0">
                        <a:solidFill>
                          <a:srgbClr val="002060"/>
                        </a:solidFill>
                        <a:effectLst/>
                        <a:latin typeface="Futura PT Book" panose="020B0502020204020303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Futura PT Book" panose="020B0502020204020303" pitchFamily="34" charset="-52"/>
                        </a:rPr>
                        <a:t>72 часа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69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Повышение квалификации (ПО)</a:t>
                      </a:r>
                      <a:endParaRPr lang="ru-RU" sz="1200" b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Профессиональная</a:t>
                      </a:r>
                      <a:r>
                        <a:rPr lang="ru-RU" sz="1200" baseline="0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 переподготовка</a:t>
                      </a:r>
                      <a:endParaRPr lang="ru-RU" sz="1200" b="1" dirty="0" smtClean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9687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Сотрудник имеет рабочую профессию, должность служащего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Совершенствует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профессиональные знания, умения, навыки по имеющейся профессии, должности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Futura PT Book" panose="020B0502020204020303" pitchFamily="34" charset="-52"/>
                        </a:rPr>
                        <a:t>72 часа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Сотрудник имеет среднее</a:t>
                      </a:r>
                      <a:r>
                        <a:rPr lang="ru-RU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профессиональное и (или) высшее образование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Получает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н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овую квалификацию, компетенцию, необходимую для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выполнения </a:t>
                      </a: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нового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вида профессиональной</a:t>
                      </a:r>
                      <a:r>
                        <a:rPr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 деятельности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Futura PT Book" panose="020B0502020204020303" pitchFamily="34" charset="-52"/>
                        </a:rPr>
                        <a:t>256 часов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69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Профессиональная</a:t>
                      </a:r>
                      <a:r>
                        <a:rPr lang="ru-RU" sz="1200" baseline="0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 переподготовка</a:t>
                      </a:r>
                      <a:endParaRPr lang="ru-RU" sz="1200" b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endParaRPr lang="ru-RU" sz="1200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9098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Сотрудник имеет рабочую профессию, должность служащего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Получает новую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effectLst/>
                          <a:latin typeface="Futura PT Book" panose="020B0502020204020303" pitchFamily="34" charset="-52"/>
                        </a:rPr>
                        <a:t>профессию рабочего или новую должность служащего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1547"/>
                          </a:solidFill>
                          <a:latin typeface="Futura PT Book" panose="020B0502020204020303" pitchFamily="34" charset="-52"/>
                        </a:rPr>
                        <a:t>144 часа</a:t>
                      </a:r>
                      <a:endParaRPr lang="ru-RU" sz="1200" b="1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 sz="1100" dirty="0">
                        <a:solidFill>
                          <a:srgbClr val="001547"/>
                        </a:solidFill>
                        <a:latin typeface="Futura PT Book" panose="020B0502020204020303" pitchFamily="34" charset="-52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9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1" y="348078"/>
            <a:ext cx="6606930" cy="738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atin typeface="Futura PT Bold" panose="020B0902020204020203" pitchFamily="34" charset="-52"/>
              </a:rPr>
              <a:t>ПРЕДЛАГАЕМЫЕ ГРАФИКИ ОБУЧЕНИЯ</a:t>
            </a:r>
            <a:endParaRPr lang="ru-RU" sz="2900" dirty="0">
              <a:latin typeface="Futura PT Bold" panose="020B0902020204020203" pitchFamily="34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7062" y="1544051"/>
            <a:ext cx="2274570" cy="902970"/>
          </a:xfrm>
          <a:prstGeom prst="roundRect">
            <a:avLst/>
          </a:prstGeom>
          <a:solidFill>
            <a:srgbClr val="00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utura PT Book" panose="020B0502020204020303" pitchFamily="34" charset="-52"/>
              </a:rPr>
              <a:t>Будни</a:t>
            </a:r>
            <a:endParaRPr lang="ru-RU" sz="2000" dirty="0">
              <a:solidFill>
                <a:schemeClr val="bg1"/>
              </a:solidFill>
              <a:latin typeface="Futura PT Book" panose="020B0502020204020303" pitchFamily="34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88993" y="1564132"/>
            <a:ext cx="2400428" cy="902970"/>
          </a:xfrm>
          <a:prstGeom prst="roundRect">
            <a:avLst/>
          </a:prstGeom>
          <a:ln>
            <a:solidFill>
              <a:srgbClr val="0015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1547"/>
                </a:solidFill>
                <a:latin typeface="Futura PT Book" panose="020B0502020204020303" pitchFamily="34" charset="-52"/>
              </a:rPr>
              <a:t>2-4 </a:t>
            </a:r>
            <a:r>
              <a:rPr lang="ru-RU" sz="1600" dirty="0" smtClean="0">
                <a:latin typeface="Futura PT Book" panose="020B0502020204020303" pitchFamily="34" charset="-52"/>
              </a:rPr>
              <a:t>часа в </a:t>
            </a:r>
            <a:r>
              <a:rPr lang="ru-RU" sz="1600" dirty="0">
                <a:latin typeface="Futura PT Book" panose="020B0502020204020303" pitchFamily="34" charset="-52"/>
              </a:rPr>
              <a:t>день </a:t>
            </a:r>
            <a:r>
              <a:rPr lang="ru-RU" sz="1600" dirty="0" smtClean="0">
                <a:latin typeface="Futura PT Book" panose="020B0502020204020303" pitchFamily="34" charset="-52"/>
              </a:rPr>
              <a:t>(утро</a:t>
            </a:r>
            <a:r>
              <a:rPr lang="ru-RU" sz="1600" dirty="0">
                <a:latin typeface="Futura PT Book" panose="020B0502020204020303" pitchFamily="34" charset="-52"/>
              </a:rPr>
              <a:t>, день или </a:t>
            </a:r>
            <a:r>
              <a:rPr lang="ru-RU" sz="1600" dirty="0" smtClean="0">
                <a:latin typeface="Futura PT Book" panose="020B0502020204020303" pitchFamily="34" charset="-52"/>
              </a:rPr>
              <a:t>вечер</a:t>
            </a:r>
            <a:r>
              <a:rPr lang="ru-RU" dirty="0" smtClean="0">
                <a:latin typeface="Futura PT Book" panose="020B0502020204020303" pitchFamily="34" charset="-52"/>
              </a:rPr>
              <a:t>)</a:t>
            </a:r>
            <a:endParaRPr lang="ru-RU" dirty="0">
              <a:latin typeface="Futura PT Book" panose="020B0502020204020303" pitchFamily="34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17062" y="2816654"/>
            <a:ext cx="2274570" cy="902970"/>
          </a:xfrm>
          <a:prstGeom prst="roundRect">
            <a:avLst/>
          </a:prstGeom>
          <a:solidFill>
            <a:srgbClr val="00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utura PT Book" panose="020B0502020204020303" pitchFamily="34" charset="-52"/>
              </a:rPr>
              <a:t>Будни + выходные</a:t>
            </a:r>
            <a:endParaRPr lang="ru-RU" sz="2000" dirty="0">
              <a:solidFill>
                <a:schemeClr val="bg1"/>
              </a:solidFill>
              <a:latin typeface="Futura PT Book" panose="020B0502020204020303" pitchFamily="34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14630" y="2787762"/>
            <a:ext cx="2374791" cy="902970"/>
          </a:xfrm>
          <a:prstGeom prst="roundRect">
            <a:avLst/>
          </a:prstGeom>
          <a:ln>
            <a:solidFill>
              <a:srgbClr val="0015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1547"/>
                </a:solidFill>
                <a:latin typeface="Futura PT Book" panose="020B0502020204020303" pitchFamily="34" charset="-52"/>
              </a:rPr>
              <a:t>2</a:t>
            </a:r>
            <a:r>
              <a:rPr lang="ru-RU" sz="1600" dirty="0" smtClean="0">
                <a:latin typeface="Futura PT Book" panose="020B0502020204020303" pitchFamily="34" charset="-52"/>
              </a:rPr>
              <a:t>часа </a:t>
            </a:r>
            <a:r>
              <a:rPr lang="ru-RU" sz="1600" dirty="0">
                <a:latin typeface="Futura PT Book" panose="020B0502020204020303" pitchFamily="34" charset="-52"/>
              </a:rPr>
              <a:t>в день </a:t>
            </a:r>
            <a:r>
              <a:rPr lang="ru-RU" sz="1600" dirty="0" smtClean="0">
                <a:latin typeface="Futura PT Book" panose="020B0502020204020303" pitchFamily="34" charset="-52"/>
              </a:rPr>
              <a:t>(вечером в будни и </a:t>
            </a:r>
            <a:r>
              <a:rPr lang="ru-RU" sz="1600" dirty="0" smtClean="0">
                <a:solidFill>
                  <a:srgbClr val="001547"/>
                </a:solidFill>
                <a:latin typeface="Futura PT Book" panose="020B0502020204020303" pitchFamily="34" charset="-52"/>
              </a:rPr>
              <a:t>8 часов в </a:t>
            </a:r>
            <a:r>
              <a:rPr lang="ru-RU" sz="1600" dirty="0" smtClean="0">
                <a:latin typeface="Futura PT Book" panose="020B0502020204020303" pitchFamily="34" charset="-52"/>
              </a:rPr>
              <a:t>выходной)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46439" y="4100779"/>
            <a:ext cx="2274570" cy="902970"/>
          </a:xfrm>
          <a:prstGeom prst="roundRect">
            <a:avLst/>
          </a:prstGeom>
          <a:solidFill>
            <a:srgbClr val="00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utura PT Book" panose="020B0502020204020303" pitchFamily="34" charset="-52"/>
              </a:rPr>
              <a:t>Выходные</a:t>
            </a:r>
            <a:endParaRPr lang="ru-RU" sz="2000" dirty="0">
              <a:solidFill>
                <a:schemeClr val="bg1"/>
              </a:solidFill>
              <a:latin typeface="Futura PT Book" panose="020B0502020204020303" pitchFamily="34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88993" y="4100779"/>
            <a:ext cx="2400428" cy="902970"/>
          </a:xfrm>
          <a:prstGeom prst="roundRect">
            <a:avLst/>
          </a:prstGeom>
          <a:ln>
            <a:solidFill>
              <a:srgbClr val="0015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1547"/>
                </a:solidFill>
                <a:latin typeface="Futura PT Book" panose="020B0502020204020303" pitchFamily="34" charset="-52"/>
              </a:rPr>
              <a:t>4-8</a:t>
            </a:r>
            <a:r>
              <a:rPr lang="ru-RU" sz="1600" dirty="0" smtClean="0">
                <a:latin typeface="Futura PT Book" panose="020B0502020204020303" pitchFamily="34" charset="-52"/>
              </a:rPr>
              <a:t> часов в </a:t>
            </a:r>
            <a:r>
              <a:rPr lang="ru-RU" sz="1600" dirty="0">
                <a:latin typeface="Futura PT Book" panose="020B0502020204020303" pitchFamily="34" charset="-52"/>
              </a:rPr>
              <a:t>день </a:t>
            </a:r>
            <a:r>
              <a:rPr lang="ru-RU" sz="1600" dirty="0" smtClean="0">
                <a:latin typeface="Futura PT Book" panose="020B0502020204020303" pitchFamily="34" charset="-52"/>
              </a:rPr>
              <a:t>(суббота </a:t>
            </a:r>
            <a:r>
              <a:rPr lang="ru-RU" sz="1600" dirty="0">
                <a:latin typeface="Futura PT Book" panose="020B0502020204020303" pitchFamily="34" charset="-52"/>
              </a:rPr>
              <a:t>и/или </a:t>
            </a:r>
            <a:r>
              <a:rPr lang="ru-RU" sz="1600" dirty="0" smtClean="0">
                <a:latin typeface="Futura PT Book" panose="020B0502020204020303" pitchFamily="34" charset="-52"/>
              </a:rPr>
              <a:t>воскресенье)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46439" y="5306050"/>
            <a:ext cx="2274570" cy="902970"/>
          </a:xfrm>
          <a:prstGeom prst="roundRect">
            <a:avLst/>
          </a:prstGeom>
          <a:solidFill>
            <a:srgbClr val="00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utura PT Book" panose="020B0502020204020303" pitchFamily="34" charset="-52"/>
              </a:rPr>
              <a:t>Полный день</a:t>
            </a:r>
            <a:endParaRPr lang="ru-RU" sz="2000" dirty="0">
              <a:solidFill>
                <a:schemeClr val="bg1"/>
              </a:solidFill>
              <a:latin typeface="Futura PT Book" panose="020B0502020204020303" pitchFamily="34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80447" y="5306050"/>
            <a:ext cx="2408974" cy="902970"/>
          </a:xfrm>
          <a:prstGeom prst="roundRect">
            <a:avLst/>
          </a:prstGeom>
          <a:ln>
            <a:solidFill>
              <a:srgbClr val="0015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1547"/>
                </a:solidFill>
                <a:latin typeface="Futura PT Book" panose="020B0502020204020303" pitchFamily="34" charset="-52"/>
              </a:rPr>
              <a:t>6-8 </a:t>
            </a:r>
            <a:r>
              <a:rPr lang="ru-RU" sz="1600" dirty="0" smtClean="0">
                <a:latin typeface="Futura PT Book" panose="020B0502020204020303" pitchFamily="34" charset="-52"/>
              </a:rPr>
              <a:t>часов в </a:t>
            </a:r>
            <a:r>
              <a:rPr lang="ru-RU" sz="1600" dirty="0">
                <a:latin typeface="Futura PT Book" panose="020B0502020204020303" pitchFamily="34" charset="-52"/>
              </a:rPr>
              <a:t>день </a:t>
            </a:r>
            <a:r>
              <a:rPr lang="ru-RU" sz="1600" dirty="0" smtClean="0">
                <a:latin typeface="Futura PT Book" panose="020B0502020204020303" pitchFamily="34" charset="-52"/>
              </a:rPr>
              <a:t>(понедельник-пятница </a:t>
            </a:r>
            <a:r>
              <a:rPr lang="ru-RU" sz="1600" dirty="0">
                <a:latin typeface="Futura PT Book" panose="020B0502020204020303" pitchFamily="34" charset="-52"/>
              </a:rPr>
              <a:t>(суббота</a:t>
            </a:r>
            <a:r>
              <a:rPr lang="ru-RU" sz="1600" dirty="0" smtClean="0">
                <a:latin typeface="Futura PT Book" panose="020B0502020204020303" pitchFamily="34" charset="-52"/>
              </a:rPr>
              <a:t>)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567343" y="1720797"/>
            <a:ext cx="1074420" cy="631076"/>
          </a:xfrm>
          <a:prstGeom prst="rightArrow">
            <a:avLst/>
          </a:prstGeom>
          <a:solidFill>
            <a:srgbClr val="EB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545035" y="2928560"/>
            <a:ext cx="1074420" cy="631076"/>
          </a:xfrm>
          <a:prstGeom prst="rightArrow">
            <a:avLst/>
          </a:prstGeom>
          <a:solidFill>
            <a:srgbClr val="EB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545035" y="4236726"/>
            <a:ext cx="1074420" cy="631076"/>
          </a:xfrm>
          <a:prstGeom prst="rightArrow">
            <a:avLst/>
          </a:prstGeom>
          <a:solidFill>
            <a:srgbClr val="EB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45035" y="5441997"/>
            <a:ext cx="1074420" cy="631076"/>
          </a:xfrm>
          <a:prstGeom prst="rightArrow">
            <a:avLst/>
          </a:prstGeom>
          <a:solidFill>
            <a:srgbClr val="EB4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149406"/>
            <a:ext cx="1065014" cy="8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00404" y="1250442"/>
            <a:ext cx="441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1592A"/>
                </a:solidFill>
                <a:latin typeface="Futura PT Book" panose="020B0502020204020303" pitchFamily="34" charset="-52"/>
              </a:rPr>
              <a:t>Сайт </a:t>
            </a:r>
            <a:r>
              <a:rPr lang="en-US" sz="2400" b="1" dirty="0" smtClean="0">
                <a:solidFill>
                  <a:srgbClr val="F1592A"/>
                </a:solidFill>
                <a:latin typeface="Futura PT Book" panose="020B0502020204020303" pitchFamily="34" charset="-52"/>
              </a:rPr>
              <a:t>www</a:t>
            </a:r>
            <a:r>
              <a:rPr lang="ru-RU" sz="2400" b="1" dirty="0">
                <a:solidFill>
                  <a:srgbClr val="F1592A"/>
                </a:solidFill>
                <a:latin typeface="Futura PT Book" panose="020B0502020204020303" pitchFamily="34" charset="-52"/>
              </a:rPr>
              <a:t>.</a:t>
            </a:r>
            <a:r>
              <a:rPr lang="ru-RU" sz="2400" b="1" dirty="0" smtClean="0">
                <a:solidFill>
                  <a:srgbClr val="F1592A"/>
                </a:solidFill>
                <a:latin typeface="Futura PT Book" panose="020B0502020204020303" pitchFamily="34" charset="-52"/>
              </a:rPr>
              <a:t>50</a:t>
            </a:r>
            <a:r>
              <a:rPr lang="en-US" sz="2400" b="1" dirty="0" smtClean="0">
                <a:solidFill>
                  <a:srgbClr val="F1592A"/>
                </a:solidFill>
                <a:latin typeface="Futura PT Book" panose="020B0502020204020303" pitchFamily="34" charset="-52"/>
              </a:rPr>
              <a:t>plus.worldskills.ru</a:t>
            </a:r>
            <a:endParaRPr lang="ru-RU" sz="2400" b="1" dirty="0">
              <a:solidFill>
                <a:srgbClr val="F1592A"/>
              </a:solidFill>
              <a:latin typeface="Futura PT Book" panose="020B0502020204020303" pitchFamily="34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64716" y="1843130"/>
            <a:ext cx="3140137" cy="609357"/>
          </a:xfrm>
          <a:prstGeom prst="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utura PT Book" panose="020B0502020204020303" pitchFamily="34" charset="-52"/>
              </a:rPr>
              <a:t>Регистрация на сайте</a:t>
            </a:r>
            <a:endParaRPr lang="ru-RU" dirty="0">
              <a:latin typeface="Futura PT Book" panose="020B0502020204020303" pitchFamily="34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43036" y="2440250"/>
            <a:ext cx="2886626" cy="1072198"/>
          </a:xfrm>
          <a:prstGeom prst="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utura PT Book" panose="020B0502020204020303" pitchFamily="34" charset="-52"/>
              </a:rPr>
              <a:t>Индивидуальные рекомендации по выбору программы</a:t>
            </a:r>
            <a:endParaRPr lang="ru-RU" dirty="0">
              <a:latin typeface="Futura PT Book" panose="020B0502020204020303" pitchFamily="34" charset="-52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4069109" y="3564966"/>
            <a:ext cx="463702" cy="290610"/>
          </a:xfrm>
          <a:prstGeom prst="downArrow">
            <a:avLst/>
          </a:prstGeom>
          <a:solidFill>
            <a:srgbClr val="DAAB3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245312" y="3784953"/>
            <a:ext cx="244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utura PT Book" panose="020B0502020204020303" pitchFamily="34" charset="-52"/>
              </a:rPr>
              <a:t>Очное обучение</a:t>
            </a:r>
            <a:endParaRPr lang="ru-RU" dirty="0">
              <a:latin typeface="Futura PT Book" panose="020B0502020204020303" pitchFamily="34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79994" y="4473993"/>
            <a:ext cx="2870435" cy="542849"/>
          </a:xfrm>
          <a:prstGeom prst="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Futura PT Book" panose="020B0502020204020303" pitchFamily="34" charset="-52"/>
              </a:rPr>
              <a:t>Демонстрационный экзамен</a:t>
            </a:r>
            <a:endParaRPr lang="ru-RU" dirty="0">
              <a:latin typeface="Futura PT Book" panose="020B05020202040203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085501" y="4135343"/>
            <a:ext cx="463702" cy="300560"/>
          </a:xfrm>
          <a:prstGeom prst="downArrow">
            <a:avLst/>
          </a:prstGeom>
          <a:solidFill>
            <a:srgbClr val="DAAB3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3171434" y="5755264"/>
            <a:ext cx="2658228" cy="762255"/>
            <a:chOff x="6945630" y="6604252"/>
            <a:chExt cx="3347085" cy="903226"/>
          </a:xfrm>
        </p:grpSpPr>
        <p:sp>
          <p:nvSpPr>
            <p:cNvPr id="43" name="object 112"/>
            <p:cNvSpPr/>
            <p:nvPr/>
          </p:nvSpPr>
          <p:spPr>
            <a:xfrm>
              <a:off x="6945630" y="6604252"/>
              <a:ext cx="3347085" cy="902335"/>
            </a:xfrm>
            <a:custGeom>
              <a:avLst/>
              <a:gdLst/>
              <a:ahLst/>
              <a:cxnLst/>
              <a:rect l="l" t="t" r="r" b="b"/>
              <a:pathLst>
                <a:path w="3347084" h="902334">
                  <a:moveTo>
                    <a:pt x="0" y="902208"/>
                  </a:moveTo>
                  <a:lnTo>
                    <a:pt x="3346704" y="902208"/>
                  </a:lnTo>
                  <a:lnTo>
                    <a:pt x="3346704" y="0"/>
                  </a:lnTo>
                  <a:lnTo>
                    <a:pt x="0" y="0"/>
                  </a:lnTo>
                  <a:lnTo>
                    <a:pt x="0" y="902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13"/>
            <p:cNvSpPr/>
            <p:nvPr/>
          </p:nvSpPr>
          <p:spPr>
            <a:xfrm>
              <a:off x="6945630" y="6604252"/>
              <a:ext cx="3347085" cy="902335"/>
            </a:xfrm>
            <a:custGeom>
              <a:avLst/>
              <a:gdLst/>
              <a:ahLst/>
              <a:cxnLst/>
              <a:rect l="l" t="t" r="r" b="b"/>
              <a:pathLst>
                <a:path w="3347084" h="902334">
                  <a:moveTo>
                    <a:pt x="0" y="902208"/>
                  </a:moveTo>
                  <a:lnTo>
                    <a:pt x="3346704" y="902208"/>
                  </a:lnTo>
                  <a:lnTo>
                    <a:pt x="3346704" y="0"/>
                  </a:lnTo>
                  <a:lnTo>
                    <a:pt x="0" y="0"/>
                  </a:lnTo>
                  <a:lnTo>
                    <a:pt x="0" y="902208"/>
                  </a:lnTo>
                  <a:close/>
                </a:path>
              </a:pathLst>
            </a:custGeom>
            <a:ln w="19812">
              <a:solidFill>
                <a:srgbClr val="1F3C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14"/>
            <p:cNvSpPr/>
            <p:nvPr/>
          </p:nvSpPr>
          <p:spPr>
            <a:xfrm>
              <a:off x="7030211" y="6745223"/>
              <a:ext cx="620268" cy="6187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15"/>
            <p:cNvSpPr/>
            <p:nvPr/>
          </p:nvSpPr>
          <p:spPr>
            <a:xfrm>
              <a:off x="7810500" y="6670547"/>
              <a:ext cx="265430" cy="836930"/>
            </a:xfrm>
            <a:custGeom>
              <a:avLst/>
              <a:gdLst/>
              <a:ahLst/>
              <a:cxnLst/>
              <a:rect l="l" t="t" r="r" b="b"/>
              <a:pathLst>
                <a:path w="265429" h="836929">
                  <a:moveTo>
                    <a:pt x="0" y="836676"/>
                  </a:moveTo>
                  <a:lnTo>
                    <a:pt x="265175" y="836676"/>
                  </a:lnTo>
                  <a:lnTo>
                    <a:pt x="265175" y="0"/>
                  </a:lnTo>
                  <a:lnTo>
                    <a:pt x="0" y="0"/>
                  </a:lnTo>
                  <a:lnTo>
                    <a:pt x="0" y="836676"/>
                  </a:lnTo>
                  <a:close/>
                </a:path>
              </a:pathLst>
            </a:custGeom>
            <a:solidFill>
              <a:srgbClr val="239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6"/>
            <p:cNvSpPr/>
            <p:nvPr/>
          </p:nvSpPr>
          <p:spPr>
            <a:xfrm>
              <a:off x="8156447" y="7309102"/>
              <a:ext cx="264160" cy="196850"/>
            </a:xfrm>
            <a:custGeom>
              <a:avLst/>
              <a:gdLst/>
              <a:ahLst/>
              <a:cxnLst/>
              <a:rect l="l" t="t" r="r" b="b"/>
              <a:pathLst>
                <a:path w="264159" h="196850">
                  <a:moveTo>
                    <a:pt x="0" y="196596"/>
                  </a:moveTo>
                  <a:lnTo>
                    <a:pt x="263651" y="196596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solidFill>
              <a:srgbClr val="EB1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17"/>
            <p:cNvSpPr/>
            <p:nvPr/>
          </p:nvSpPr>
          <p:spPr>
            <a:xfrm>
              <a:off x="8578595" y="6769608"/>
              <a:ext cx="265430" cy="737870"/>
            </a:xfrm>
            <a:custGeom>
              <a:avLst/>
              <a:gdLst/>
              <a:ahLst/>
              <a:cxnLst/>
              <a:rect l="l" t="t" r="r" b="b"/>
              <a:pathLst>
                <a:path w="265429" h="737870">
                  <a:moveTo>
                    <a:pt x="0" y="737615"/>
                  </a:moveTo>
                  <a:lnTo>
                    <a:pt x="265175" y="737615"/>
                  </a:lnTo>
                  <a:lnTo>
                    <a:pt x="265175" y="0"/>
                  </a:lnTo>
                  <a:lnTo>
                    <a:pt x="0" y="0"/>
                  </a:lnTo>
                  <a:lnTo>
                    <a:pt x="0" y="737615"/>
                  </a:lnTo>
                  <a:close/>
                </a:path>
              </a:pathLst>
            </a:custGeom>
            <a:solidFill>
              <a:srgbClr val="239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8"/>
            <p:cNvSpPr/>
            <p:nvPr/>
          </p:nvSpPr>
          <p:spPr>
            <a:xfrm>
              <a:off x="8996171" y="7014971"/>
              <a:ext cx="264160" cy="490855"/>
            </a:xfrm>
            <a:custGeom>
              <a:avLst/>
              <a:gdLst/>
              <a:ahLst/>
              <a:cxnLst/>
              <a:rect l="l" t="t" r="r" b="b"/>
              <a:pathLst>
                <a:path w="264159" h="490854">
                  <a:moveTo>
                    <a:pt x="0" y="490728"/>
                  </a:moveTo>
                  <a:lnTo>
                    <a:pt x="263651" y="490728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490728"/>
                  </a:lnTo>
                  <a:close/>
                </a:path>
              </a:pathLst>
            </a:custGeom>
            <a:solidFill>
              <a:srgbClr val="FBA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9"/>
            <p:cNvSpPr/>
            <p:nvPr/>
          </p:nvSpPr>
          <p:spPr>
            <a:xfrm>
              <a:off x="9451847" y="6745223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ln w="6096">
              <a:solidFill>
                <a:srgbClr val="1F3C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0"/>
            <p:cNvSpPr/>
            <p:nvPr/>
          </p:nvSpPr>
          <p:spPr>
            <a:xfrm>
              <a:off x="9451847" y="6897623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ln w="6096">
              <a:solidFill>
                <a:srgbClr val="1F3C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21"/>
            <p:cNvSpPr/>
            <p:nvPr/>
          </p:nvSpPr>
          <p:spPr>
            <a:xfrm>
              <a:off x="9451847" y="7050023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ln w="6096">
              <a:solidFill>
                <a:srgbClr val="1F3C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22"/>
            <p:cNvSpPr/>
            <p:nvPr/>
          </p:nvSpPr>
          <p:spPr>
            <a:xfrm>
              <a:off x="9451847" y="7202423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ln w="6096">
              <a:solidFill>
                <a:srgbClr val="1F3C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23"/>
            <p:cNvSpPr/>
            <p:nvPr/>
          </p:nvSpPr>
          <p:spPr>
            <a:xfrm>
              <a:off x="9451847" y="7354823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815" y="0"/>
                  </a:lnTo>
                </a:path>
              </a:pathLst>
            </a:custGeom>
            <a:ln w="6096">
              <a:solidFill>
                <a:srgbClr val="1F3C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346565" y="5348290"/>
            <a:ext cx="407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1592A"/>
                </a:solidFill>
                <a:latin typeface="Futura PT Book" panose="020B0502020204020303" pitchFamily="34" charset="-52"/>
              </a:rPr>
              <a:t>Документ о квалификации + </a:t>
            </a:r>
            <a:r>
              <a:rPr lang="en-US" sz="1600" b="1" dirty="0" smtClean="0">
                <a:solidFill>
                  <a:srgbClr val="F1592A"/>
                </a:solidFill>
                <a:latin typeface="Futura PT Book" panose="020B0502020204020303" pitchFamily="34" charset="-52"/>
              </a:rPr>
              <a:t>Skills Passport</a:t>
            </a:r>
            <a:endParaRPr lang="ru-RU" sz="1600" b="1" dirty="0">
              <a:solidFill>
                <a:srgbClr val="F1592A"/>
              </a:solidFill>
              <a:latin typeface="Futura PT Book" panose="020B0502020204020303" pitchFamily="34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98" y="5857837"/>
            <a:ext cx="295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1547"/>
                </a:solidFill>
                <a:latin typeface="Futura PT Book" panose="020B0502020204020303" pitchFamily="34" charset="-52"/>
              </a:rPr>
              <a:t>Skills Passport - </a:t>
            </a:r>
            <a:r>
              <a:rPr lang="ru-RU" sz="1600" dirty="0">
                <a:solidFill>
                  <a:srgbClr val="001547"/>
                </a:solidFill>
                <a:latin typeface="Futura PT Book" panose="020B0502020204020303" pitchFamily="34" charset="-52"/>
              </a:rPr>
              <a:t>п</a:t>
            </a:r>
            <a:r>
              <a:rPr lang="ru-RU" sz="1600" dirty="0" smtClean="0">
                <a:solidFill>
                  <a:srgbClr val="001547"/>
                </a:solidFill>
                <a:latin typeface="Futura PT Book" panose="020B0502020204020303" pitchFamily="34" charset="-52"/>
              </a:rPr>
              <a:t>ерсональный профессиональный профиль</a:t>
            </a:r>
            <a:endParaRPr lang="ru-RU" sz="1600" dirty="0">
              <a:solidFill>
                <a:srgbClr val="001547"/>
              </a:solidFill>
              <a:latin typeface="Futura PT Book" panose="020B0502020204020303" pitchFamily="34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4113269" y="5104236"/>
            <a:ext cx="463702" cy="300560"/>
          </a:xfrm>
          <a:prstGeom prst="downArrow">
            <a:avLst/>
          </a:prstGeom>
          <a:solidFill>
            <a:srgbClr val="DAAB3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149406"/>
            <a:ext cx="1065014" cy="858053"/>
          </a:xfrm>
          <a:prstGeom prst="rect">
            <a:avLst/>
          </a:prstGeom>
        </p:spPr>
      </p:pic>
      <p:sp>
        <p:nvSpPr>
          <p:cNvPr id="30" name="Заголовок 16"/>
          <p:cNvSpPr txBox="1">
            <a:spLocks noGrp="1"/>
          </p:cNvSpPr>
          <p:nvPr>
            <p:ph type="title"/>
          </p:nvPr>
        </p:nvSpPr>
        <p:spPr>
          <a:xfrm>
            <a:off x="215899" y="22290"/>
            <a:ext cx="7008508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latin typeface="Futura PT Bold" panose="020B0902020204020203" pitchFamily="34" charset="-52"/>
                <a:ea typeface="Akrobat ExtraBold" charset="0"/>
                <a:cs typeface="Akrobat ExtraBold" charset="0"/>
              </a:rPr>
              <a:t>САМОСТОЯТЕЛЬНАЯ РЕГИСТРАЦИЯ НА САЙТЕ ПРОГРАММЫ</a:t>
            </a:r>
            <a:endParaRPr lang="ru-RU" sz="2900" b="1" dirty="0">
              <a:latin typeface="Futura PT Bold" panose="020B0902020204020203" pitchFamily="34" charset="-52"/>
              <a:ea typeface="Akrobat ExtraBold" charset="0"/>
              <a:cs typeface="Akrobat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7671" y="298269"/>
            <a:ext cx="6514873" cy="73818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Futura PT Bold" panose="020B0902020204020203" pitchFamily="34" charset="-52"/>
              </a:rPr>
              <a:t>ЧТО ДАЕТ ОБУЧЕНИЕ ПО ПРОГРАММАМ ВОРЛДСКИЛЛС?</a:t>
            </a:r>
            <a:endParaRPr lang="ru-RU" sz="2800" dirty="0">
              <a:latin typeface="Futura PT Bold" panose="020B0902020204020203" pitchFamily="34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149406"/>
            <a:ext cx="1065014" cy="85805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2630" y="1340862"/>
            <a:ext cx="3828810" cy="1704514"/>
            <a:chOff x="72630" y="1547198"/>
            <a:chExt cx="3489366" cy="149817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27669" y="1763180"/>
              <a:ext cx="3334327" cy="1282195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Повышение (актуализацию) квалификации работников, которые хотят</a:t>
              </a:r>
              <a:r>
                <a:rPr lang="en-US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/</a:t>
              </a:r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готовы</a:t>
              </a:r>
              <a:r>
                <a:rPr lang="en-US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продолжить работу</a:t>
              </a:r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2630" y="1547198"/>
              <a:ext cx="610527" cy="533155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Futura PT Book" panose="020B0502020204020303" pitchFamily="34" charset="-52"/>
                </a:rPr>
                <a:t>1</a:t>
              </a:r>
              <a:endParaRPr lang="ru-RU" sz="3200" dirty="0">
                <a:latin typeface="Futura PT Book" panose="020B0502020204020303" pitchFamily="34" charset="-52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70364" y="1351197"/>
            <a:ext cx="3872150" cy="1694180"/>
            <a:chOff x="72630" y="1547198"/>
            <a:chExt cx="3489366" cy="1498177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27669" y="1763180"/>
              <a:ext cx="3334327" cy="1282195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 smtClean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Обучение для перевода на новую должность (охрана труда)/ освоение новых функций (наставник, эксперт </a:t>
              </a:r>
              <a:r>
                <a:rPr lang="ru-RU" sz="1600" b="1" dirty="0" err="1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Ворлдскиллс</a:t>
              </a:r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)</a:t>
              </a:r>
            </a:p>
            <a:p>
              <a:pPr algn="ctr"/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72630" y="1547198"/>
              <a:ext cx="610527" cy="533155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latin typeface="Futura PT Book" panose="020B0502020204020303" pitchFamily="34" charset="-52"/>
                </a:rPr>
                <a:t>4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270365" y="2962660"/>
            <a:ext cx="3872150" cy="1662262"/>
            <a:chOff x="72630" y="1547198"/>
            <a:chExt cx="3489366" cy="1498177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27669" y="1763180"/>
              <a:ext cx="3334327" cy="1282195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Новые 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возможности для сокращаемых сотрудников</a:t>
              </a:r>
            </a:p>
            <a:p>
              <a:pPr algn="ctr"/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72630" y="1547198"/>
              <a:ext cx="610527" cy="533155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latin typeface="Futura PT Book" panose="020B0502020204020303" pitchFamily="34" charset="-52"/>
                </a:rPr>
                <a:t>5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2632" y="2934444"/>
            <a:ext cx="3828808" cy="1704515"/>
            <a:chOff x="72630" y="1547198"/>
            <a:chExt cx="3489366" cy="1498177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27669" y="1763180"/>
              <a:ext cx="3334327" cy="1282195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 smtClean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Получение 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дополнительной </a:t>
              </a:r>
              <a:endParaRPr lang="ru-RU" sz="1600" b="1" dirty="0" smtClean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(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к основной) профессии </a:t>
              </a:r>
              <a:endParaRPr lang="ru-RU" sz="1600" b="1" dirty="0" smtClean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(«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ремонтник 2.0»)</a:t>
              </a:r>
            </a:p>
            <a:p>
              <a:pPr algn="ctr"/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72630" y="1547198"/>
              <a:ext cx="610527" cy="533155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latin typeface="Futura PT Book" panose="020B0502020204020303" pitchFamily="34" charset="-52"/>
                </a:rPr>
                <a:t>2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2631" y="4624922"/>
            <a:ext cx="3907185" cy="1644158"/>
            <a:chOff x="72630" y="1547198"/>
            <a:chExt cx="3489366" cy="1498177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27669" y="1763180"/>
              <a:ext cx="3334327" cy="1282195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 smtClean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Переобучение 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работников под новые</a:t>
              </a:r>
              <a:r>
                <a:rPr lang="en-US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производственные технологии</a:t>
              </a:r>
            </a:p>
            <a:p>
              <a:pPr algn="ctr"/>
              <a:endParaRPr lang="ru-RU" sz="1600" b="1" dirty="0" smtClean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72630" y="1547198"/>
              <a:ext cx="610527" cy="533155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Futura PT Book" panose="020B0502020204020303" pitchFamily="34" charset="-52"/>
                </a:rPr>
                <a:t>3</a:t>
              </a:r>
              <a:endParaRPr lang="ru-RU" sz="3200" dirty="0">
                <a:latin typeface="Futura PT Book" panose="020B0502020204020303" pitchFamily="34" charset="-52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270363" y="4594726"/>
            <a:ext cx="3872151" cy="1674354"/>
            <a:chOff x="72630" y="1547198"/>
            <a:chExt cx="3489366" cy="1498177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27669" y="1763180"/>
              <a:ext cx="3334327" cy="1282195"/>
            </a:xfrm>
            <a:prstGeom prst="roundRect">
              <a:avLst/>
            </a:prstGeom>
            <a:solidFill>
              <a:srgbClr val="006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Futura PT Book" panose="020B0502020204020303" pitchFamily="34" charset="-52"/>
                </a:rPr>
                <a:t>Обучение </a:t>
              </a:r>
              <a:r>
                <a:rPr lang="ru-RU" sz="1600" b="1" dirty="0">
                  <a:solidFill>
                    <a:schemeClr val="bg1"/>
                  </a:solidFill>
                  <a:latin typeface="Futura PT Book" panose="020B0502020204020303" pitchFamily="34" charset="-52"/>
                </a:rPr>
                <a:t>принятых по ученическому договору</a:t>
              </a:r>
            </a:p>
            <a:p>
              <a:pPr algn="ctr"/>
              <a:endParaRPr lang="ru-RU" sz="1600" b="1" dirty="0" smtClean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  <a:p>
              <a:pPr algn="ctr"/>
              <a:endParaRPr lang="ru-RU" sz="1600" b="1" dirty="0">
                <a:solidFill>
                  <a:schemeClr val="bg1"/>
                </a:solidFill>
                <a:latin typeface="Futura PT Book" panose="020B0502020204020303" pitchFamily="34" charset="-52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72630" y="1547198"/>
              <a:ext cx="610527" cy="533155"/>
            </a:xfrm>
            <a:prstGeom prst="ellipse">
              <a:avLst/>
            </a:prstGeom>
            <a:solidFill>
              <a:srgbClr val="0015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latin typeface="Futura PT Book" panose="020B0502020204020303" pitchFamily="34" charset="-52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8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8232</TotalTime>
  <Words>687</Words>
  <Application>Microsoft Office PowerPoint</Application>
  <PresentationFormat>Лист A4 (210x297 мм)</PresentationFormat>
  <Paragraphs>149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Akrobat ExtraBold</vt:lpstr>
      <vt:lpstr>Arial</vt:lpstr>
      <vt:lpstr>Calibri</vt:lpstr>
      <vt:lpstr>Futura PT</vt:lpstr>
      <vt:lpstr>Futura PT Bold</vt:lpstr>
      <vt:lpstr>Futura PT Book</vt:lpstr>
      <vt:lpstr>Futura PT Demi</vt:lpstr>
      <vt:lpstr>Times New Roman</vt:lpstr>
      <vt:lpstr>Wingdings</vt:lpstr>
      <vt:lpstr>Office Theme</vt:lpstr>
      <vt:lpstr>ОБУЧЕНИЕ ГРАЖДАН ПРЕДПЕНСИОННОГО ВОЗРАСТА  СОЮЗОМ «Молодые профессионалы (ВОРДСКИЛЛС РОССИЯ)»  НА БАЗЕ  ГАПОУ МО «Мурманский индустриальный колледж» </vt:lpstr>
      <vt:lpstr>УЧАСТНИКИ ПРОГРАММЫ</vt:lpstr>
      <vt:lpstr>СПЕЦИАЛЬНАЯ ПРОГРАММА ОБУЧЕНИЯ ГРАЖДАН ПРЕДПЕНСИОННОГО ВОЗРАСТА</vt:lpstr>
      <vt:lpstr>КОМПЕТЕНЦИИ ДЛЯ ОБУЧЕНИЯ ПРЕДПЕНСИОНЕРОВ НА БАЗЕ ГАПОУ МО «Мурманский индустриальный колледж»</vt:lpstr>
      <vt:lpstr>5 ПРОСТЫХ ШАГОВ ПО ОБУЧЕНИЮ СОТРУДНИКОВ ПРЕДПРИЯТИЙ</vt:lpstr>
      <vt:lpstr>ВИДЫ ПРОГРАММ ПРОФЕССИОНАЛЬНОГО  ОБУЧЕНИЯ</vt:lpstr>
      <vt:lpstr>ПРЕДЛАГАЕМЫЕ ГРАФИКИ ОБУЧЕНИЯ</vt:lpstr>
      <vt:lpstr>САМОСТОЯТЕЛЬНАЯ РЕГИСТРАЦИЯ НА САЙТЕ ПРОГРАММЫ</vt:lpstr>
      <vt:lpstr>ЧТО ДАЕТ ОБУЧЕНИЕ ПО ПРОГРАММАМ ВОРЛДСКИЛЛС?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Бельский</dc:creator>
  <cp:lastModifiedBy>Кулиш</cp:lastModifiedBy>
  <cp:revision>632</cp:revision>
  <cp:lastPrinted>2019-06-28T08:41:29Z</cp:lastPrinted>
  <dcterms:created xsi:type="dcterms:W3CDTF">2017-04-13T09:25:01Z</dcterms:created>
  <dcterms:modified xsi:type="dcterms:W3CDTF">2019-06-28T08:47:59Z</dcterms:modified>
</cp:coreProperties>
</file>