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4" r:id="rId2"/>
    <p:sldId id="268" r:id="rId3"/>
    <p:sldId id="266" r:id="rId4"/>
    <p:sldId id="272" r:id="rId5"/>
    <p:sldId id="273" r:id="rId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47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CC536-D9D6-4816-85F4-80845E66928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36F5EA-682B-4302-84A9-DE4505A0B17E}">
      <dgm:prSet phldrT="[Текст]" custT="1"/>
      <dgm:spPr>
        <a:solidFill>
          <a:schemeClr val="tx2">
            <a:lumMod val="40000"/>
            <a:lumOff val="60000"/>
          </a:schemeClr>
        </a:solidFill>
        <a:ln w="38100">
          <a:noFill/>
        </a:ln>
      </dgm:spPr>
      <dgm:t>
        <a:bodyPr/>
        <a:lstStyle/>
        <a:p>
          <a:r>
            <a:rPr lang="ru-RU" sz="19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Подготовка, переподготовка, повышение квалификации высококвалифицированных рабочих кадров для работы в арктических условиях</a:t>
          </a:r>
          <a:endParaRPr lang="ru-RU" sz="19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94B0F7-3719-4C3D-9A85-39C60DC0CA56}" type="parTrans" cxnId="{51D9A56B-99E8-4DD9-BB56-4A4804C5033D}">
      <dgm:prSet/>
      <dgm:spPr/>
      <dgm:t>
        <a:bodyPr/>
        <a:lstStyle/>
        <a:p>
          <a:endParaRPr lang="ru-RU"/>
        </a:p>
      </dgm:t>
    </dgm:pt>
    <dgm:pt modelId="{E6D88283-7E68-42AD-B9A9-982CB7B70F8C}" type="sibTrans" cxnId="{51D9A56B-99E8-4DD9-BB56-4A4804C5033D}">
      <dgm:prSet/>
      <dgm:spPr/>
      <dgm:t>
        <a:bodyPr/>
        <a:lstStyle/>
        <a:p>
          <a:endParaRPr lang="ru-RU"/>
        </a:p>
      </dgm:t>
    </dgm:pt>
    <dgm:pt modelId="{5AB6FCBF-39AE-4BC6-A4E4-DDEF8F27267E}">
      <dgm:prSet phldrT="[Текст]" custT="1"/>
      <dgm:spPr>
        <a:solidFill>
          <a:schemeClr val="tx2">
            <a:lumMod val="40000"/>
            <a:lumOff val="60000"/>
          </a:schemeClr>
        </a:solidFill>
        <a:ln w="38100">
          <a:noFill/>
        </a:ln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Концентрация уникальных образовательных ресурсов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B88F38-86CD-483E-8390-B3556F675FE0}" type="parTrans" cxnId="{0639AE60-BF6E-45AA-ADCD-35F0E452D74A}">
      <dgm:prSet/>
      <dgm:spPr/>
      <dgm:t>
        <a:bodyPr/>
        <a:lstStyle/>
        <a:p>
          <a:endParaRPr lang="ru-RU"/>
        </a:p>
      </dgm:t>
    </dgm:pt>
    <dgm:pt modelId="{B979043F-78D5-4295-A87E-32F330DCA0E9}" type="sibTrans" cxnId="{0639AE60-BF6E-45AA-ADCD-35F0E452D74A}">
      <dgm:prSet/>
      <dgm:spPr/>
      <dgm:t>
        <a:bodyPr/>
        <a:lstStyle/>
        <a:p>
          <a:endParaRPr lang="ru-RU"/>
        </a:p>
      </dgm:t>
    </dgm:pt>
    <dgm:pt modelId="{547EC191-237B-4159-AAE3-6CE9E021E2EA}">
      <dgm:prSet phldrT="[Текст]" custT="1"/>
      <dgm:spPr>
        <a:solidFill>
          <a:schemeClr val="tx2">
            <a:lumMod val="40000"/>
            <a:lumOff val="60000"/>
          </a:schemeClr>
        </a:solidFill>
        <a:ln w="38100">
          <a:noFill/>
        </a:ln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программ краткосрочного обучения по заявкам предприятий </a:t>
          </a:r>
          <a:endParaRPr lang="ru-RU" sz="20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4FB023-FCA2-4D67-95F2-AAA66F981336}" type="parTrans" cxnId="{13A41BBA-BA68-408D-A225-A1E87801321D}">
      <dgm:prSet/>
      <dgm:spPr/>
      <dgm:t>
        <a:bodyPr/>
        <a:lstStyle/>
        <a:p>
          <a:endParaRPr lang="ru-RU"/>
        </a:p>
      </dgm:t>
    </dgm:pt>
    <dgm:pt modelId="{CF9C1922-A58E-49E8-97F0-71079D8DFDED}" type="sibTrans" cxnId="{13A41BBA-BA68-408D-A225-A1E87801321D}">
      <dgm:prSet/>
      <dgm:spPr/>
      <dgm:t>
        <a:bodyPr/>
        <a:lstStyle/>
        <a:p>
          <a:endParaRPr lang="ru-RU"/>
        </a:p>
      </dgm:t>
    </dgm:pt>
    <dgm:pt modelId="{7309EA44-9146-4BAA-AF26-257085C164A4}">
      <dgm:prSet custT="1"/>
      <dgm:spPr>
        <a:solidFill>
          <a:schemeClr val="tx2">
            <a:lumMod val="40000"/>
            <a:lumOff val="60000"/>
          </a:schemeClr>
        </a:solidFill>
        <a:ln w="38100">
          <a:noFill/>
        </a:ln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сетевых форм реализации образовательного процесса</a:t>
          </a:r>
          <a:endParaRPr lang="ru-RU" sz="20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D9CFE3-4D1F-493F-8427-23AC39280406}" type="parTrans" cxnId="{71F4984C-94D0-4109-9BF7-667958CD9F1A}">
      <dgm:prSet/>
      <dgm:spPr/>
      <dgm:t>
        <a:bodyPr/>
        <a:lstStyle/>
        <a:p>
          <a:endParaRPr lang="ru-RU"/>
        </a:p>
      </dgm:t>
    </dgm:pt>
    <dgm:pt modelId="{73461F6E-EAD9-4044-BA43-0E0C6AFBB7EB}" type="sibTrans" cxnId="{71F4984C-94D0-4109-9BF7-667958CD9F1A}">
      <dgm:prSet/>
      <dgm:spPr/>
      <dgm:t>
        <a:bodyPr/>
        <a:lstStyle/>
        <a:p>
          <a:endParaRPr lang="ru-RU"/>
        </a:p>
      </dgm:t>
    </dgm:pt>
    <dgm:pt modelId="{5656EA39-7694-46B9-AAA6-E829A7BE557C}">
      <dgm:prSet custT="1"/>
      <dgm:spPr>
        <a:solidFill>
          <a:schemeClr val="tx2">
            <a:lumMod val="40000"/>
            <a:lumOff val="60000"/>
          </a:schemeClr>
        </a:solidFill>
        <a:ln w="38100">
          <a:noFill/>
        </a:ln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сети многоуровневых </a:t>
          </a:r>
          <a:b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профессиональных </a:t>
          </a:r>
          <a:b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образовательных организаций </a:t>
          </a:r>
          <a:endParaRPr lang="ru-RU" sz="20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A01A7F-6209-4A45-A047-DDC5778FBD11}" type="parTrans" cxnId="{A7A7F35E-27F9-4C4E-BAF7-CF7C0F5300B5}">
      <dgm:prSet/>
      <dgm:spPr/>
      <dgm:t>
        <a:bodyPr/>
        <a:lstStyle/>
        <a:p>
          <a:endParaRPr lang="ru-RU"/>
        </a:p>
      </dgm:t>
    </dgm:pt>
    <dgm:pt modelId="{C6D2B72E-43BB-463A-A6D8-233DC3246D78}" type="sibTrans" cxnId="{A7A7F35E-27F9-4C4E-BAF7-CF7C0F5300B5}">
      <dgm:prSet/>
      <dgm:spPr/>
      <dgm:t>
        <a:bodyPr/>
        <a:lstStyle/>
        <a:p>
          <a:endParaRPr lang="ru-RU"/>
        </a:p>
      </dgm:t>
    </dgm:pt>
    <dgm:pt modelId="{6FA9465E-4E7E-4044-8F07-7A71106042CF}" type="pres">
      <dgm:prSet presAssocID="{B7ECC536-D9D6-4816-85F4-80845E6692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541A06-50E2-4431-9D19-7D481548CBEF}" type="pres">
      <dgm:prSet presAssocID="{0236F5EA-682B-4302-84A9-DE4505A0B17E}" presName="node" presStyleLbl="node1" presStyleIdx="0" presStyleCnt="5" custScaleX="115002" custLinFactNeighborY="34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5BC33-1E93-4C90-95F8-73C5F9939C8A}" type="pres">
      <dgm:prSet presAssocID="{E6D88283-7E68-42AD-B9A9-982CB7B70F8C}" presName="sibTrans" presStyleCnt="0"/>
      <dgm:spPr/>
    </dgm:pt>
    <dgm:pt modelId="{8AA75A87-E79F-4A75-A734-B2881011B6CD}" type="pres">
      <dgm:prSet presAssocID="{5AB6FCBF-39AE-4BC6-A4E4-DDEF8F27267E}" presName="node" presStyleLbl="node1" presStyleIdx="1" presStyleCnt="5" custScaleX="114918" custScaleY="84730" custLinFactNeighborX="-2" custLinFactNeighborY="41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8938E-30EA-4B1A-9B9C-8C36539A1618}" type="pres">
      <dgm:prSet presAssocID="{B979043F-78D5-4295-A87E-32F330DCA0E9}" presName="sibTrans" presStyleCnt="0"/>
      <dgm:spPr/>
    </dgm:pt>
    <dgm:pt modelId="{D03423D2-5E00-42D1-B4D7-08BD81833C1F}" type="pres">
      <dgm:prSet presAssocID="{5656EA39-7694-46B9-AAA6-E829A7BE557C}" presName="node" presStyleLbl="node1" presStyleIdx="2" presStyleCnt="5" custLinFactNeighborY="22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55BC2-DBD6-4FC2-A23E-49BE1E865587}" type="pres">
      <dgm:prSet presAssocID="{C6D2B72E-43BB-463A-A6D8-233DC3246D78}" presName="sibTrans" presStyleCnt="0"/>
      <dgm:spPr/>
    </dgm:pt>
    <dgm:pt modelId="{C078B8C1-2D75-4CFC-AEF4-74F098C1E85A}" type="pres">
      <dgm:prSet presAssocID="{7309EA44-9146-4BAA-AF26-257085C164A4}" presName="node" presStyleLbl="node1" presStyleIdx="3" presStyleCnt="5" custLinFactNeighborX="-399" custLinFactNeighborY="22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A9D50-B45B-4C07-BF40-F08BDE4DA331}" type="pres">
      <dgm:prSet presAssocID="{73461F6E-EAD9-4044-BA43-0E0C6AFBB7EB}" presName="sibTrans" presStyleCnt="0"/>
      <dgm:spPr/>
    </dgm:pt>
    <dgm:pt modelId="{74E8A0BE-29CB-43A3-BE19-F5B2F2413FDE}" type="pres">
      <dgm:prSet presAssocID="{547EC191-237B-4159-AAE3-6CE9E021E2EA}" presName="node" presStyleLbl="node1" presStyleIdx="4" presStyleCnt="5" custLinFactNeighborY="22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B6AADF-A264-4CE8-98A1-6705DB1457AC}" type="presOf" srcId="{5656EA39-7694-46B9-AAA6-E829A7BE557C}" destId="{D03423D2-5E00-42D1-B4D7-08BD81833C1F}" srcOrd="0" destOrd="0" presId="urn:microsoft.com/office/officeart/2005/8/layout/default#1"/>
    <dgm:cxn modelId="{BF39F957-FBD0-42F6-93B1-9E48DE403107}" type="presOf" srcId="{7309EA44-9146-4BAA-AF26-257085C164A4}" destId="{C078B8C1-2D75-4CFC-AEF4-74F098C1E85A}" srcOrd="0" destOrd="0" presId="urn:microsoft.com/office/officeart/2005/8/layout/default#1"/>
    <dgm:cxn modelId="{6A74B1C0-3FA6-439B-89C7-1377329BB6AA}" type="presOf" srcId="{5AB6FCBF-39AE-4BC6-A4E4-DDEF8F27267E}" destId="{8AA75A87-E79F-4A75-A734-B2881011B6CD}" srcOrd="0" destOrd="0" presId="urn:microsoft.com/office/officeart/2005/8/layout/default#1"/>
    <dgm:cxn modelId="{0639AE60-BF6E-45AA-ADCD-35F0E452D74A}" srcId="{B7ECC536-D9D6-4816-85F4-80845E669285}" destId="{5AB6FCBF-39AE-4BC6-A4E4-DDEF8F27267E}" srcOrd="1" destOrd="0" parTransId="{1CB88F38-86CD-483E-8390-B3556F675FE0}" sibTransId="{B979043F-78D5-4295-A87E-32F330DCA0E9}"/>
    <dgm:cxn modelId="{A7A7F35E-27F9-4C4E-BAF7-CF7C0F5300B5}" srcId="{B7ECC536-D9D6-4816-85F4-80845E669285}" destId="{5656EA39-7694-46B9-AAA6-E829A7BE557C}" srcOrd="2" destOrd="0" parTransId="{C5A01A7F-6209-4A45-A047-DDC5778FBD11}" sibTransId="{C6D2B72E-43BB-463A-A6D8-233DC3246D78}"/>
    <dgm:cxn modelId="{71F4984C-94D0-4109-9BF7-667958CD9F1A}" srcId="{B7ECC536-D9D6-4816-85F4-80845E669285}" destId="{7309EA44-9146-4BAA-AF26-257085C164A4}" srcOrd="3" destOrd="0" parTransId="{31D9CFE3-4D1F-493F-8427-23AC39280406}" sibTransId="{73461F6E-EAD9-4044-BA43-0E0C6AFBB7EB}"/>
    <dgm:cxn modelId="{5156CB7F-3105-4A71-BB71-2D7C6316618C}" type="presOf" srcId="{0236F5EA-682B-4302-84A9-DE4505A0B17E}" destId="{35541A06-50E2-4431-9D19-7D481548CBEF}" srcOrd="0" destOrd="0" presId="urn:microsoft.com/office/officeart/2005/8/layout/default#1"/>
    <dgm:cxn modelId="{7505BDEF-FC12-4398-9E76-5C33DA78EC30}" type="presOf" srcId="{547EC191-237B-4159-AAE3-6CE9E021E2EA}" destId="{74E8A0BE-29CB-43A3-BE19-F5B2F2413FDE}" srcOrd="0" destOrd="0" presId="urn:microsoft.com/office/officeart/2005/8/layout/default#1"/>
    <dgm:cxn modelId="{5A53434B-81D4-465A-8193-4D47559599C3}" type="presOf" srcId="{B7ECC536-D9D6-4816-85F4-80845E669285}" destId="{6FA9465E-4E7E-4044-8F07-7A71106042CF}" srcOrd="0" destOrd="0" presId="urn:microsoft.com/office/officeart/2005/8/layout/default#1"/>
    <dgm:cxn modelId="{13A41BBA-BA68-408D-A225-A1E87801321D}" srcId="{B7ECC536-D9D6-4816-85F4-80845E669285}" destId="{547EC191-237B-4159-AAE3-6CE9E021E2EA}" srcOrd="4" destOrd="0" parTransId="{134FB023-FCA2-4D67-95F2-AAA66F981336}" sibTransId="{CF9C1922-A58E-49E8-97F0-71079D8DFDED}"/>
    <dgm:cxn modelId="{51D9A56B-99E8-4DD9-BB56-4A4804C5033D}" srcId="{B7ECC536-D9D6-4816-85F4-80845E669285}" destId="{0236F5EA-682B-4302-84A9-DE4505A0B17E}" srcOrd="0" destOrd="0" parTransId="{F094B0F7-3719-4C3D-9A85-39C60DC0CA56}" sibTransId="{E6D88283-7E68-42AD-B9A9-982CB7B70F8C}"/>
    <dgm:cxn modelId="{E886FA1A-F78E-49DE-934E-E955C728C3EB}" type="presParOf" srcId="{6FA9465E-4E7E-4044-8F07-7A71106042CF}" destId="{35541A06-50E2-4431-9D19-7D481548CBEF}" srcOrd="0" destOrd="0" presId="urn:microsoft.com/office/officeart/2005/8/layout/default#1"/>
    <dgm:cxn modelId="{106D9DF8-0E65-4E7D-B470-8CE001D84440}" type="presParOf" srcId="{6FA9465E-4E7E-4044-8F07-7A71106042CF}" destId="{9895BC33-1E93-4C90-95F8-73C5F9939C8A}" srcOrd="1" destOrd="0" presId="urn:microsoft.com/office/officeart/2005/8/layout/default#1"/>
    <dgm:cxn modelId="{CF134431-F176-401E-971F-FD3A082A3C0E}" type="presParOf" srcId="{6FA9465E-4E7E-4044-8F07-7A71106042CF}" destId="{8AA75A87-E79F-4A75-A734-B2881011B6CD}" srcOrd="2" destOrd="0" presId="urn:microsoft.com/office/officeart/2005/8/layout/default#1"/>
    <dgm:cxn modelId="{192DFF51-DD48-457A-BD10-3626B35FD4F3}" type="presParOf" srcId="{6FA9465E-4E7E-4044-8F07-7A71106042CF}" destId="{08C8938E-30EA-4B1A-9B9C-8C36539A1618}" srcOrd="3" destOrd="0" presId="urn:microsoft.com/office/officeart/2005/8/layout/default#1"/>
    <dgm:cxn modelId="{B859E44F-942B-48E0-BEEA-326919F9DE33}" type="presParOf" srcId="{6FA9465E-4E7E-4044-8F07-7A71106042CF}" destId="{D03423D2-5E00-42D1-B4D7-08BD81833C1F}" srcOrd="4" destOrd="0" presId="urn:microsoft.com/office/officeart/2005/8/layout/default#1"/>
    <dgm:cxn modelId="{062D2285-547F-41AE-BE80-E2BDD766AEE4}" type="presParOf" srcId="{6FA9465E-4E7E-4044-8F07-7A71106042CF}" destId="{55355BC2-DBD6-4FC2-A23E-49BE1E865587}" srcOrd="5" destOrd="0" presId="urn:microsoft.com/office/officeart/2005/8/layout/default#1"/>
    <dgm:cxn modelId="{FBB3C38E-3686-449C-BBD9-AF277F1C1926}" type="presParOf" srcId="{6FA9465E-4E7E-4044-8F07-7A71106042CF}" destId="{C078B8C1-2D75-4CFC-AEF4-74F098C1E85A}" srcOrd="6" destOrd="0" presId="urn:microsoft.com/office/officeart/2005/8/layout/default#1"/>
    <dgm:cxn modelId="{AA3780BB-FBF1-4C9F-ABCB-D5E3B2970FDB}" type="presParOf" srcId="{6FA9465E-4E7E-4044-8F07-7A71106042CF}" destId="{E9BA9D50-B45B-4C07-BF40-F08BDE4DA331}" srcOrd="7" destOrd="0" presId="urn:microsoft.com/office/officeart/2005/8/layout/default#1"/>
    <dgm:cxn modelId="{BEAEB80C-3D67-4E90-BE20-A566F826C400}" type="presParOf" srcId="{6FA9465E-4E7E-4044-8F07-7A71106042CF}" destId="{74E8A0BE-29CB-43A3-BE19-F5B2F2413FDE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C523EE-9500-4EE8-9653-556E39499313}" type="doc">
      <dgm:prSet loTypeId="urn:microsoft.com/office/officeart/2005/8/layout/pyramid4" loCatId="pyramid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D42F83-4E1F-40FC-8338-770916F75FF0}">
      <dgm:prSet phldrT="[Текст]" custT="1"/>
      <dgm:spPr/>
      <dgm:t>
        <a:bodyPr/>
        <a:lstStyle/>
        <a:p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82F819-C2A6-41FE-877D-B6681C2115B4}" type="parTrans" cxnId="{84348DA6-B1AB-4421-A331-78B6E509C306}">
      <dgm:prSet/>
      <dgm:spPr/>
      <dgm:t>
        <a:bodyPr/>
        <a:lstStyle/>
        <a:p>
          <a:endParaRPr lang="ru-RU"/>
        </a:p>
      </dgm:t>
    </dgm:pt>
    <dgm:pt modelId="{C8068C52-5FC9-42E4-9B43-A1363D292DEA}" type="sibTrans" cxnId="{84348DA6-B1AB-4421-A331-78B6E509C306}">
      <dgm:prSet/>
      <dgm:spPr/>
      <dgm:t>
        <a:bodyPr/>
        <a:lstStyle/>
        <a:p>
          <a:endParaRPr lang="ru-RU"/>
        </a:p>
      </dgm:t>
    </dgm:pt>
    <dgm:pt modelId="{C22FC37D-37A7-42F7-9FF1-A1CF72ED708F}">
      <dgm:prSet phldrT="[Текст]" custT="1"/>
      <dgm:spPr/>
      <dgm:t>
        <a:bodyPr/>
        <a:lstStyle/>
        <a:p>
          <a:pPr algn="ctr"/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765986-1B5F-4309-937E-C8B12D86A715}" type="sibTrans" cxnId="{75307626-A04E-459D-988D-1C87ADC33879}">
      <dgm:prSet/>
      <dgm:spPr/>
      <dgm:t>
        <a:bodyPr/>
        <a:lstStyle/>
        <a:p>
          <a:endParaRPr lang="ru-RU"/>
        </a:p>
      </dgm:t>
    </dgm:pt>
    <dgm:pt modelId="{F33C8C90-BE38-44F8-9438-45063FA07959}" type="parTrans" cxnId="{75307626-A04E-459D-988D-1C87ADC33879}">
      <dgm:prSet/>
      <dgm:spPr/>
      <dgm:t>
        <a:bodyPr/>
        <a:lstStyle/>
        <a:p>
          <a:endParaRPr lang="ru-RU"/>
        </a:p>
      </dgm:t>
    </dgm:pt>
    <dgm:pt modelId="{188C96C9-4079-4687-AC53-1F2150C7CAFC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вузы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CD23065-43D0-4540-B847-A1110CA7C912}" type="parTrans" cxnId="{0DE25D39-4706-4B26-9D76-0B5126914698}">
      <dgm:prSet/>
      <dgm:spPr/>
      <dgm:t>
        <a:bodyPr/>
        <a:lstStyle/>
        <a:p>
          <a:endParaRPr lang="ru-RU"/>
        </a:p>
      </dgm:t>
    </dgm:pt>
    <dgm:pt modelId="{9FFE8648-591A-4AA5-A951-6BB33CCB55ED}" type="sibTrans" cxnId="{0DE25D39-4706-4B26-9D76-0B5126914698}">
      <dgm:prSet/>
      <dgm:spPr/>
      <dgm:t>
        <a:bodyPr/>
        <a:lstStyle/>
        <a:p>
          <a:endParaRPr lang="ru-RU"/>
        </a:p>
      </dgm:t>
    </dgm:pt>
    <dgm:pt modelId="{443359D1-8784-44BF-9AF2-83D69D36BC64}" type="pres">
      <dgm:prSet presAssocID="{32C523EE-9500-4EE8-9653-556E39499313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231EC1-4F6D-4E7D-952C-F17904AD7737}" type="pres">
      <dgm:prSet presAssocID="{32C523EE-9500-4EE8-9653-556E39499313}" presName="triangle1" presStyleLbl="node1" presStyleIdx="0" presStyleCnt="4" custScaleX="96005" custScaleY="97203" custLinFactNeighborX="5743" custLinFactNeighborY="-5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F8380-746C-4159-A4D3-3D9B81B32E3D}" type="pres">
      <dgm:prSet presAssocID="{32C523EE-9500-4EE8-9653-556E39499313}" presName="triangle2" presStyleLbl="node1" presStyleIdx="1" presStyleCnt="4" custScaleX="102621" custScaleY="99833" custLinFactNeighborX="-733" custLinFactNeighborY="-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06CA7-B925-43D8-BED6-74D3C378114B}" type="pres">
      <dgm:prSet presAssocID="{32C523EE-9500-4EE8-9653-556E39499313}" presName="triangle3" presStyleLbl="node1" presStyleIdx="2" presStyleCnt="4" custLinFactNeighborX="3846" custLinFactNeighborY="5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CF0EA-38B0-4BA9-8B6E-9A9F51D1EA0D}" type="pres">
      <dgm:prSet presAssocID="{32C523EE-9500-4EE8-9653-556E39499313}" presName="triangle4" presStyleLbl="node1" presStyleIdx="3" presStyleCnt="4" custLinFactNeighborX="9583" custLinFactNeighborY="-1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307626-A04E-459D-988D-1C87ADC33879}" srcId="{32C523EE-9500-4EE8-9653-556E39499313}" destId="{C22FC37D-37A7-42F7-9FF1-A1CF72ED708F}" srcOrd="1" destOrd="0" parTransId="{F33C8C90-BE38-44F8-9438-45063FA07959}" sibTransId="{19765986-1B5F-4309-937E-C8B12D86A715}"/>
    <dgm:cxn modelId="{9626FFAE-9B2B-4FC8-AB89-A17C843CE7EA}" type="presOf" srcId="{C22FC37D-37A7-42F7-9FF1-A1CF72ED708F}" destId="{1E4F8380-746C-4159-A4D3-3D9B81B32E3D}" srcOrd="0" destOrd="0" presId="urn:microsoft.com/office/officeart/2005/8/layout/pyramid4"/>
    <dgm:cxn modelId="{84348DA6-B1AB-4421-A331-78B6E509C306}" srcId="{32C523EE-9500-4EE8-9653-556E39499313}" destId="{FAD42F83-4E1F-40FC-8338-770916F75FF0}" srcOrd="0" destOrd="0" parTransId="{3182F819-C2A6-41FE-877D-B6681C2115B4}" sibTransId="{C8068C52-5FC9-42E4-9B43-A1363D292DEA}"/>
    <dgm:cxn modelId="{17F7A15E-0373-498F-8C26-BE3FA5F44510}" type="presOf" srcId="{188C96C9-4079-4687-AC53-1F2150C7CAFC}" destId="{B2006CA7-B925-43D8-BED6-74D3C378114B}" srcOrd="0" destOrd="0" presId="urn:microsoft.com/office/officeart/2005/8/layout/pyramid4"/>
    <dgm:cxn modelId="{15F3E8A2-7B49-47CA-9D17-80F0E3FBA05F}" type="presOf" srcId="{32C523EE-9500-4EE8-9653-556E39499313}" destId="{443359D1-8784-44BF-9AF2-83D69D36BC64}" srcOrd="0" destOrd="0" presId="urn:microsoft.com/office/officeart/2005/8/layout/pyramid4"/>
    <dgm:cxn modelId="{D8F48815-02E1-48F3-BD13-AADC1A63E831}" type="presOf" srcId="{FAD42F83-4E1F-40FC-8338-770916F75FF0}" destId="{18231EC1-4F6D-4E7D-952C-F17904AD7737}" srcOrd="0" destOrd="0" presId="urn:microsoft.com/office/officeart/2005/8/layout/pyramid4"/>
    <dgm:cxn modelId="{0DE25D39-4706-4B26-9D76-0B5126914698}" srcId="{32C523EE-9500-4EE8-9653-556E39499313}" destId="{188C96C9-4079-4687-AC53-1F2150C7CAFC}" srcOrd="2" destOrd="0" parTransId="{9CD23065-43D0-4540-B847-A1110CA7C912}" sibTransId="{9FFE8648-591A-4AA5-A951-6BB33CCB55ED}"/>
    <dgm:cxn modelId="{2A4632C8-CD8F-4DB3-B65F-0A43AE81FED2}" type="presParOf" srcId="{443359D1-8784-44BF-9AF2-83D69D36BC64}" destId="{18231EC1-4F6D-4E7D-952C-F17904AD7737}" srcOrd="0" destOrd="0" presId="urn:microsoft.com/office/officeart/2005/8/layout/pyramid4"/>
    <dgm:cxn modelId="{F173B548-3CDB-4FAB-8B0F-2BB9DDF716C9}" type="presParOf" srcId="{443359D1-8784-44BF-9AF2-83D69D36BC64}" destId="{1E4F8380-746C-4159-A4D3-3D9B81B32E3D}" srcOrd="1" destOrd="0" presId="urn:microsoft.com/office/officeart/2005/8/layout/pyramid4"/>
    <dgm:cxn modelId="{3858EB95-EDD9-46F8-B5D0-499C57E6BC22}" type="presParOf" srcId="{443359D1-8784-44BF-9AF2-83D69D36BC64}" destId="{B2006CA7-B925-43D8-BED6-74D3C378114B}" srcOrd="2" destOrd="0" presId="urn:microsoft.com/office/officeart/2005/8/layout/pyramid4"/>
    <dgm:cxn modelId="{C3E4BBB9-9A53-4986-B337-DEC99A7E6510}" type="presParOf" srcId="{443359D1-8784-44BF-9AF2-83D69D36BC64}" destId="{71FCF0EA-38B0-4BA9-8B6E-9A9F51D1EA0D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41A06-50E2-4431-9D19-7D481548CBEF}">
      <dsp:nvSpPr>
        <dsp:cNvPr id="0" name=""/>
        <dsp:cNvSpPr/>
      </dsp:nvSpPr>
      <dsp:spPr>
        <a:xfrm>
          <a:off x="1144143" y="940669"/>
          <a:ext cx="3286182" cy="171450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Подготовка, переподготовка, повышение квалификации высококвалифицированных рабочих кадров для работы в арктических условиях</a:t>
          </a:r>
          <a:endParaRPr lang="ru-RU" sz="19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4143" y="940669"/>
        <a:ext cx="3286182" cy="1714500"/>
      </dsp:txXfrm>
    </dsp:sp>
    <dsp:sp modelId="{8AA75A87-E79F-4A75-A734-B2881011B6CD}">
      <dsp:nvSpPr>
        <dsp:cNvPr id="0" name=""/>
        <dsp:cNvSpPr/>
      </dsp:nvSpPr>
      <dsp:spPr>
        <a:xfrm>
          <a:off x="4716017" y="1202473"/>
          <a:ext cx="3283781" cy="145269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Концентрация уникальных образовательных ресурсов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6017" y="1202473"/>
        <a:ext cx="3283781" cy="1452695"/>
      </dsp:txXfrm>
    </dsp:sp>
    <dsp:sp modelId="{D03423D2-5E00-42D1-B4D7-08BD81833C1F}">
      <dsp:nvSpPr>
        <dsp:cNvPr id="0" name=""/>
        <dsp:cNvSpPr/>
      </dsp:nvSpPr>
      <dsp:spPr>
        <a:xfrm>
          <a:off x="0" y="2714631"/>
          <a:ext cx="2857499" cy="171450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сети многоуровневых </a:t>
          </a:r>
          <a:br>
            <a:rPr lang="ru-RU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профессиональных </a:t>
          </a:r>
          <a:br>
            <a:rPr lang="ru-RU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образовательных организаций </a:t>
          </a:r>
          <a:endParaRPr lang="ru-RU" sz="20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14631"/>
        <a:ext cx="2857499" cy="1714500"/>
      </dsp:txXfrm>
    </dsp:sp>
    <dsp:sp modelId="{C078B8C1-2D75-4CFC-AEF4-74F098C1E85A}">
      <dsp:nvSpPr>
        <dsp:cNvPr id="0" name=""/>
        <dsp:cNvSpPr/>
      </dsp:nvSpPr>
      <dsp:spPr>
        <a:xfrm>
          <a:off x="3131848" y="2714631"/>
          <a:ext cx="2857499" cy="171450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сетевых форм реализации образовательного процесса</a:t>
          </a:r>
          <a:endParaRPr lang="ru-RU" sz="20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1848" y="2714631"/>
        <a:ext cx="2857499" cy="1714500"/>
      </dsp:txXfrm>
    </dsp:sp>
    <dsp:sp modelId="{74E8A0BE-29CB-43A3-BE19-F5B2F2413FDE}">
      <dsp:nvSpPr>
        <dsp:cNvPr id="0" name=""/>
        <dsp:cNvSpPr/>
      </dsp:nvSpPr>
      <dsp:spPr>
        <a:xfrm>
          <a:off x="6286500" y="2714631"/>
          <a:ext cx="2857499" cy="171450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программ краткосрочного обучения по заявкам предприятий </a:t>
          </a:r>
          <a:endParaRPr lang="ru-RU" sz="20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86500" y="2714631"/>
        <a:ext cx="2857499" cy="1714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31EC1-4F6D-4E7D-952C-F17904AD7737}">
      <dsp:nvSpPr>
        <dsp:cNvPr id="0" name=""/>
        <dsp:cNvSpPr/>
      </dsp:nvSpPr>
      <dsp:spPr>
        <a:xfrm>
          <a:off x="1631761" y="0"/>
          <a:ext cx="2202598" cy="2230083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2411" y="1115042"/>
        <a:ext cx="1101299" cy="1115041"/>
      </dsp:txXfrm>
    </dsp:sp>
    <dsp:sp modelId="{1E4F8380-746C-4159-A4D3-3D9B81B32E3D}">
      <dsp:nvSpPr>
        <dsp:cNvPr id="0" name=""/>
        <dsp:cNvSpPr/>
      </dsp:nvSpPr>
      <dsp:spPr>
        <a:xfrm>
          <a:off x="260164" y="2275699"/>
          <a:ext cx="2354386" cy="2290422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8761" y="3420910"/>
        <a:ext cx="1177193" cy="1145211"/>
      </dsp:txXfrm>
    </dsp:sp>
    <dsp:sp modelId="{B2006CA7-B925-43D8-BED6-74D3C378114B}">
      <dsp:nvSpPr>
        <dsp:cNvPr id="0" name=""/>
        <dsp:cNvSpPr/>
      </dsp:nvSpPr>
      <dsp:spPr>
        <a:xfrm rot="10800000">
          <a:off x="1542411" y="2294254"/>
          <a:ext cx="2294254" cy="2294254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вузы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115974" y="2294254"/>
        <a:ext cx="1147127" cy="1147127"/>
      </dsp:txXfrm>
    </dsp:sp>
    <dsp:sp modelId="{71FCF0EA-38B0-4BA9-8B6E-9A9F51D1EA0D}">
      <dsp:nvSpPr>
        <dsp:cNvPr id="0" name=""/>
        <dsp:cNvSpPr/>
      </dsp:nvSpPr>
      <dsp:spPr>
        <a:xfrm>
          <a:off x="2821159" y="2254144"/>
          <a:ext cx="2294254" cy="2294254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DD2AB-93A3-497C-BF98-2502DC505678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39579-1AC1-4ECC-815A-C4C9E02EF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7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B8CB4-8051-4BB0-A2FD-E752D87784E2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DF110-BCBA-4150-98AC-A2601E663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27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EA9FC-8068-45CB-A988-ACD82C95EAB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153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mtClean="0">
                <a:solidFill>
                  <a:srgbClr val="000000"/>
                </a:solidFill>
              </a:rPr>
              <a:t>Департамент экономического развития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100" smtClean="0">
                <a:solidFill>
                  <a:srgbClr val="000000"/>
                </a:solidFill>
              </a:rPr>
              <a:t>Основные параметры прогноза социально-экономического развития области на 2009-2011 г.г</a:t>
            </a:r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mtClean="0">
                <a:solidFill>
                  <a:srgbClr val="000000"/>
                </a:solidFill>
              </a:rPr>
              <a:t>С.Семенов</a:t>
            </a:r>
          </a:p>
        </p:txBody>
      </p:sp>
      <p:sp>
        <p:nvSpPr>
          <p:cNvPr id="378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1E5240-C9C7-4158-A9B0-531CBB0FE202}" type="slidenum">
              <a:rPr 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78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17650" y="1101725"/>
            <a:ext cx="7346950" cy="5511800"/>
          </a:xfrm>
          <a:ln/>
        </p:spPr>
      </p:sp>
      <p:sp>
        <p:nvSpPr>
          <p:cNvPr id="378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5079" y="6980175"/>
            <a:ext cx="3161305" cy="66185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737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6B4FD7-244F-4DDB-BDAB-0050F68C9647}" type="slidenum">
              <a:rPr lang="ru-RU" altLang="ru-RU">
                <a:latin typeface="Calibri" panose="020F0502020204030204" pitchFamily="34" charset="0"/>
              </a:rPr>
              <a:pPr/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78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6B4FD7-244F-4DDB-BDAB-0050F68C9647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51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9CDA-F9A5-4AA2-99EE-FDF83794E26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626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5D67-E81A-4D20-9B1F-519A33A648A1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B1C9-B01F-4903-B84B-DEC0FF809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8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5D67-E81A-4D20-9B1F-519A33A648A1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B1C9-B01F-4903-B84B-DEC0FF809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03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5D67-E81A-4D20-9B1F-519A33A648A1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B1C9-B01F-4903-B84B-DEC0FF809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181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96032-8D55-4087-9C4F-ED4F2807680E}" type="datetime1">
              <a:rPr lang="ru-RU" smtClean="0"/>
              <a:t>31.03.2016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0A9E5-11F8-4BA8-A97F-EC360FD2EA8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1376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5D67-E81A-4D20-9B1F-519A33A648A1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B1C9-B01F-4903-B84B-DEC0FF809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9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5D67-E81A-4D20-9B1F-519A33A648A1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B1C9-B01F-4903-B84B-DEC0FF809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58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5D67-E81A-4D20-9B1F-519A33A648A1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B1C9-B01F-4903-B84B-DEC0FF809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9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5D67-E81A-4D20-9B1F-519A33A648A1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B1C9-B01F-4903-B84B-DEC0FF809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04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5D67-E81A-4D20-9B1F-519A33A648A1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B1C9-B01F-4903-B84B-DEC0FF809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06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5D67-E81A-4D20-9B1F-519A33A648A1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B1C9-B01F-4903-B84B-DEC0FF809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0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5D67-E81A-4D20-9B1F-519A33A648A1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B1C9-B01F-4903-B84B-DEC0FF809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99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5D67-E81A-4D20-9B1F-519A33A648A1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B1C9-B01F-4903-B84B-DEC0FF809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3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65D67-E81A-4D20-9B1F-519A33A648A1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2B1C9-B01F-4903-B84B-DEC0FF809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40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2.jpeg"/><Relationship Id="rId10" Type="http://schemas.openxmlformats.org/officeDocument/2006/relationships/image" Target="../media/image5.jpeg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Прямоугольник 9"/>
          <p:cNvSpPr>
            <a:spLocks noChangeArrowheads="1"/>
          </p:cNvSpPr>
          <p:nvPr/>
        </p:nvSpPr>
        <p:spPr bwMode="auto">
          <a:xfrm>
            <a:off x="3643313" y="3357563"/>
            <a:ext cx="2500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>
              <a:solidFill>
                <a:srgbClr val="FFFF00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401783900"/>
              </p:ext>
            </p:extLst>
          </p:nvPr>
        </p:nvGraphicFramePr>
        <p:xfrm>
          <a:off x="0" y="2285992"/>
          <a:ext cx="9144000" cy="4429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7743" y="6490982"/>
            <a:ext cx="2133600" cy="36512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37F50080-3800-4BCD-81F5-99100238D5B9}" type="slidenum">
              <a:rPr lang="ru-RU" sz="18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ru-RU" sz="1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4" t="14244" r="22830" b="52995"/>
          <a:stretch/>
        </p:blipFill>
        <p:spPr bwMode="auto">
          <a:xfrm>
            <a:off x="0" y="732457"/>
            <a:ext cx="9144000" cy="26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Прямоугольник 6"/>
          <p:cNvSpPr>
            <a:spLocks noChangeArrowheads="1"/>
          </p:cNvSpPr>
          <p:nvPr/>
        </p:nvSpPr>
        <p:spPr bwMode="auto">
          <a:xfrm>
            <a:off x="251520" y="107921"/>
            <a:ext cx="7186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Арктических компетенций  </a:t>
            </a:r>
          </a:p>
        </p:txBody>
      </p:sp>
      <p:pic>
        <p:nvPicPr>
          <p:cNvPr id="10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79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59"/>
          <p:cNvGrpSpPr/>
          <p:nvPr/>
        </p:nvGrpSpPr>
        <p:grpSpPr>
          <a:xfrm>
            <a:off x="6157645" y="4710144"/>
            <a:ext cx="2294254" cy="2294254"/>
            <a:chOff x="2586268" y="2294254"/>
            <a:chExt cx="2294254" cy="2294254"/>
          </a:xfrm>
          <a:solidFill>
            <a:schemeClr val="accent2">
              <a:lumMod val="75000"/>
            </a:schemeClr>
          </a:solidFill>
        </p:grpSpPr>
        <p:sp>
          <p:nvSpPr>
            <p:cNvPr id="61" name="Равнобедренный треугольник 60"/>
            <p:cNvSpPr/>
            <p:nvPr/>
          </p:nvSpPr>
          <p:spPr>
            <a:xfrm>
              <a:off x="2586268" y="2294254"/>
              <a:ext cx="2294254" cy="2294254"/>
            </a:xfrm>
            <a:prstGeom prst="triangl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Равнобедренный треугольник 4"/>
            <p:cNvSpPr/>
            <p:nvPr/>
          </p:nvSpPr>
          <p:spPr>
            <a:xfrm>
              <a:off x="3217970" y="3001947"/>
              <a:ext cx="1216609" cy="45808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4290" tIns="34290" rIns="34290" bIns="34290" spcCol="1270" anchor="ctr"/>
            <a:lstStyle/>
            <a:p>
              <a:pPr>
                <a:spcAft>
                  <a:spcPts val="0"/>
                </a:spcAft>
                <a:defRPr/>
              </a:pPr>
              <a:r>
                <a:rPr lang="ru-RU" sz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196" name="Содержимое 4"/>
          <p:cNvPicPr>
            <a:picLocks noGrp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47" y="-124775"/>
            <a:ext cx="9144000" cy="2289968"/>
          </a:xfrm>
          <a:ln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116013" y="1936750"/>
            <a:ext cx="77152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2400" dirty="0">
              <a:solidFill>
                <a:prstClr val="black"/>
              </a:solidFill>
              <a:latin typeface="Calibri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solidFill>
                <a:prstClr val="black"/>
              </a:solidFill>
              <a:latin typeface="Century Gothic" pitchFamily="34" charset="0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solidFill>
                <a:prstClr val="black"/>
              </a:solidFill>
              <a:latin typeface="Century Gothic" pitchFamily="34" charset="0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solidFill>
                <a:prstClr val="black"/>
              </a:solidFill>
              <a:latin typeface="Century Gothic" pitchFamily="34" charset="0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solidFill>
                <a:prstClr val="black"/>
              </a:solidFill>
              <a:latin typeface="Century Gothic" pitchFamily="34" charset="0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solidFill>
                <a:prstClr val="black"/>
              </a:solidFill>
              <a:latin typeface="Century Gothic" pitchFamily="34" charset="0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solidFill>
                <a:prstClr val="black"/>
              </a:solidFill>
              <a:latin typeface="Century Gothic" pitchFamily="34" charset="0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solidFill>
                <a:prstClr val="black"/>
              </a:solidFill>
              <a:latin typeface="Century Gothic" pitchFamily="34" charset="0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solidFill>
                <a:prstClr val="black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graphicFrame>
        <p:nvGraphicFramePr>
          <p:cNvPr id="21514" name="Объект 2151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63034571"/>
              </p:ext>
            </p:extLst>
          </p:nvPr>
        </p:nvGraphicFramePr>
        <p:xfrm>
          <a:off x="830264" y="2437458"/>
          <a:ext cx="5172537" cy="4588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7174" name="Группа 44"/>
          <p:cNvGrpSpPr>
            <a:grpSpLocks/>
          </p:cNvGrpSpPr>
          <p:nvPr/>
        </p:nvGrpSpPr>
        <p:grpSpPr bwMode="auto">
          <a:xfrm>
            <a:off x="4758558" y="2293681"/>
            <a:ext cx="2293937" cy="2293938"/>
            <a:chOff x="1431111" y="37740"/>
            <a:chExt cx="2294254" cy="2294254"/>
          </a:xfrm>
        </p:grpSpPr>
        <p:sp>
          <p:nvSpPr>
            <p:cNvPr id="46" name="Равнобедренный треугольник 45"/>
            <p:cNvSpPr/>
            <p:nvPr/>
          </p:nvSpPr>
          <p:spPr>
            <a:xfrm>
              <a:off x="1431111" y="37740"/>
              <a:ext cx="2294254" cy="2294254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Равнобедренный треугольник 4"/>
            <p:cNvSpPr/>
            <p:nvPr/>
          </p:nvSpPr>
          <p:spPr>
            <a:xfrm>
              <a:off x="2004277" y="1185661"/>
              <a:ext cx="1147922" cy="1146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4290" tIns="34290" rIns="34290" bIns="34290" spcCol="1270" anchor="ctr"/>
            <a:lstStyle/>
            <a:p>
              <a:pPr marL="342900" indent="-342900" algn="ctr">
                <a:spcBef>
                  <a:spcPct val="20000"/>
                </a:spcBef>
                <a:defRPr/>
              </a:pPr>
              <a:endParaRPr lang="ru-RU" altLang="ru-RU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Группа 50"/>
          <p:cNvGrpSpPr/>
          <p:nvPr/>
        </p:nvGrpSpPr>
        <p:grpSpPr>
          <a:xfrm>
            <a:off x="1168865" y="2165193"/>
            <a:ext cx="2294254" cy="2427192"/>
            <a:chOff x="1439141" y="2161316"/>
            <a:chExt cx="2294254" cy="242719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2" name="Равнобедренный треугольник 51"/>
            <p:cNvSpPr/>
            <p:nvPr/>
          </p:nvSpPr>
          <p:spPr>
            <a:xfrm rot="10800000">
              <a:off x="1439141" y="2294254"/>
              <a:ext cx="2294254" cy="2294254"/>
            </a:xfrm>
            <a:prstGeom prst="triangl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Равнобедренный треугольник 4"/>
            <p:cNvSpPr/>
            <p:nvPr/>
          </p:nvSpPr>
          <p:spPr>
            <a:xfrm>
              <a:off x="2126930" y="2161316"/>
              <a:ext cx="1533307" cy="86174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2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7" name="Равнобедренный треугольник 66"/>
          <p:cNvSpPr/>
          <p:nvPr/>
        </p:nvSpPr>
        <p:spPr bwMode="auto">
          <a:xfrm rot="10800000">
            <a:off x="4922261" y="4743386"/>
            <a:ext cx="2295525" cy="2295525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Группа 68"/>
          <p:cNvGrpSpPr/>
          <p:nvPr/>
        </p:nvGrpSpPr>
        <p:grpSpPr>
          <a:xfrm>
            <a:off x="3602041" y="2236704"/>
            <a:ext cx="2294254" cy="2315532"/>
            <a:chOff x="1439139" y="2330579"/>
            <a:chExt cx="2294254" cy="2315532"/>
          </a:xfrm>
          <a:solidFill>
            <a:schemeClr val="tx2">
              <a:lumMod val="75000"/>
            </a:schemeClr>
          </a:solidFill>
        </p:grpSpPr>
        <p:sp>
          <p:nvSpPr>
            <p:cNvPr id="70" name="Равнобедренный треугольник 69"/>
            <p:cNvSpPr/>
            <p:nvPr/>
          </p:nvSpPr>
          <p:spPr>
            <a:xfrm rot="10800000">
              <a:off x="1439139" y="2351857"/>
              <a:ext cx="2294254" cy="2294254"/>
            </a:xfrm>
            <a:prstGeom prst="triangl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Равнобедренный треугольник 4"/>
            <p:cNvSpPr/>
            <p:nvPr/>
          </p:nvSpPr>
          <p:spPr>
            <a:xfrm>
              <a:off x="1816786" y="2330579"/>
              <a:ext cx="1498125" cy="114712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МФЦПК Мурманский индустриальный колледж</a:t>
              </a:r>
            </a:p>
          </p:txBody>
        </p:sp>
      </p:grpSp>
      <p:sp>
        <p:nvSpPr>
          <p:cNvPr id="74" name="Равнобедренный треугольник 4"/>
          <p:cNvSpPr/>
          <p:nvPr/>
        </p:nvSpPr>
        <p:spPr bwMode="auto">
          <a:xfrm>
            <a:off x="3975099" y="3254373"/>
            <a:ext cx="1147763" cy="11477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ru-RU" sz="12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ru-RU" sz="12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2" name="Прямоугольник 21514"/>
          <p:cNvSpPr>
            <a:spLocks noChangeArrowheads="1"/>
          </p:cNvSpPr>
          <p:nvPr/>
        </p:nvSpPr>
        <p:spPr bwMode="auto">
          <a:xfrm>
            <a:off x="5145051" y="3409812"/>
            <a:ext cx="1567835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88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МФЦПК Кандалакшский индустриальный колледж</a:t>
            </a:r>
          </a:p>
        </p:txBody>
      </p:sp>
      <p:grpSp>
        <p:nvGrpSpPr>
          <p:cNvPr id="7183" name="Группа 75"/>
          <p:cNvGrpSpPr>
            <a:grpSpLocks/>
          </p:cNvGrpSpPr>
          <p:nvPr/>
        </p:nvGrpSpPr>
        <p:grpSpPr bwMode="auto">
          <a:xfrm>
            <a:off x="5997615" y="2290700"/>
            <a:ext cx="3119875" cy="2687276"/>
            <a:chOff x="150272" y="661811"/>
            <a:chExt cx="3120306" cy="2687647"/>
          </a:xfrm>
        </p:grpSpPr>
        <p:sp>
          <p:nvSpPr>
            <p:cNvPr id="77" name="Равнобедренный треугольник 76"/>
            <p:cNvSpPr/>
            <p:nvPr/>
          </p:nvSpPr>
          <p:spPr>
            <a:xfrm rot="10800000">
              <a:off x="150272" y="661811"/>
              <a:ext cx="2294254" cy="2294254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8" name="Равнобедренный треугольник 4"/>
            <p:cNvSpPr/>
            <p:nvPr/>
          </p:nvSpPr>
          <p:spPr>
            <a:xfrm>
              <a:off x="2011516" y="2343143"/>
              <a:ext cx="1259062" cy="1006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6527" y="2480891"/>
            <a:ext cx="2052079" cy="120855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8686" y="4014531"/>
            <a:ext cx="1764940" cy="131420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9716" y="5662889"/>
            <a:ext cx="1742260" cy="112586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" name="Picture 54" descr="&amp;Pcy;&amp;rcy;&amp;icy;&amp;ncy;&amp;tscy;&amp;icy;&amp;pcy;&amp;icy;&amp;acy;&amp;lcy;&amp;softcy;&amp;ncy;&amp;ocy; &amp;ncy;&amp;ocy;&amp;vcy;&amp;ocy;&amp;iecy; &amp;zcy;&amp;acy;&amp;kcy;&amp;ocy;&amp;ncy;&amp;ocy;&amp;dcy;&amp;acy;&amp;tcy;&amp;iecy;&amp;lcy;&amp;softcy;&amp;scy;&amp;tcy;&amp;vcy;&amp;ocy; &amp;ocy; &amp;pcy;&amp;ocy;&amp;dcy;&amp;dcy;&amp;iecy;&amp;rcy;&amp;zhcy;&amp;kcy;&amp;iecy; &amp;scy;&amp;ucy;&amp;dcy;&amp;ocy;&amp;scy;&amp;tcy;&amp;rcy;&amp;ocy;&amp;iecy;&amp;ncy;&amp;icy;&amp;yacy; &amp;Rcy;&amp;Fcy; &amp;zcy;&amp;acy;&amp;rcy;&amp;acy;&amp;bcy;&amp;ocy;&amp;tcy;&amp;acy;&amp;iecy;&amp;tcy; &amp;vcy; 2012-14 &amp;gcy;&amp;ocy;&amp;dcy;&amp;acy;&amp;khcy; &amp;Rcy;&amp;ucy;&amp;scy;&amp;scy;&amp;kcy;&amp;icy;&amp;jcy; &amp;Ocy;&amp;bcy;&amp;ocy;&amp;zcy;&amp;rcy;&amp;iecy;&amp;vcy;&amp;acy;&amp;tcy;&amp;iecy;&amp;lcy;&amp;softcy;"/>
          <p:cNvPicPr>
            <a:picLocks noChangeAspect="1" noChangeArrowheads="1"/>
          </p:cNvPicPr>
          <p:nvPr/>
        </p:nvPicPr>
        <p:blipFill>
          <a:blip r:embed="rId12" cstate="print">
            <a:extLst/>
          </a:blip>
          <a:srcRect/>
          <a:stretch>
            <a:fillRect/>
          </a:stretch>
        </p:blipFill>
        <p:spPr bwMode="auto">
          <a:xfrm>
            <a:off x="6580727" y="2264886"/>
            <a:ext cx="1665605" cy="127490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pic>
        <p:nvPicPr>
          <p:cNvPr id="54" name="Picture 4" descr="C:\Users\panas\Desktop\Стенгазета\Фотографии\2zfxHgOECW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51688" y="5289027"/>
            <a:ext cx="1235329" cy="163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3" name="Рисунок 11" descr="C:\Documents and Settings\User\Рабочий стол\Фото- лицей\100NIKON\DSCN1391.JPG"/>
          <p:cNvPicPr>
            <a:picLocks noChangeAspect="1" noChangeArrowheads="1"/>
          </p:cNvPicPr>
          <p:nvPr/>
        </p:nvPicPr>
        <p:blipFill>
          <a:blip r:embed="rId14" cstate="print">
            <a:extLst/>
          </a:blip>
          <a:srcRect/>
          <a:stretch>
            <a:fillRect/>
          </a:stretch>
        </p:blipFill>
        <p:spPr bwMode="auto">
          <a:xfrm>
            <a:off x="7218159" y="3909931"/>
            <a:ext cx="1503084" cy="122473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sp>
        <p:nvSpPr>
          <p:cNvPr id="7197" name="Прямоугольник 59"/>
          <p:cNvSpPr>
            <a:spLocks noChangeArrowheads="1"/>
          </p:cNvSpPr>
          <p:nvPr/>
        </p:nvSpPr>
        <p:spPr bwMode="auto">
          <a:xfrm>
            <a:off x="148022" y="692696"/>
            <a:ext cx="8958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4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Арктических компетенций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31780" y="571934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1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70673" y="3442063"/>
            <a:ext cx="1649728" cy="94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МФЦПК </a:t>
            </a:r>
          </a:p>
          <a:p>
            <a:pPr lvl="0"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Апатитский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политехнический колледж</a:t>
            </a:r>
          </a:p>
        </p:txBody>
      </p:sp>
      <p:sp>
        <p:nvSpPr>
          <p:cNvPr id="55" name="Равнобедренный треугольник 4"/>
          <p:cNvSpPr/>
          <p:nvPr/>
        </p:nvSpPr>
        <p:spPr bwMode="auto">
          <a:xfrm>
            <a:off x="4058022" y="6030915"/>
            <a:ext cx="1529261" cy="7469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anchor="ctr"/>
          <a:lstStyle>
            <a:lvl1pPr defTabSz="488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РЦ </a:t>
            </a:r>
            <a:r>
              <a:rPr lang="ru-RU" sz="1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Мончегорский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политехнический 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</a:t>
            </a:r>
          </a:p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ru-RU" sz="1400" b="1" u="sng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160692" y="4796778"/>
            <a:ext cx="1871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9784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 descr="&amp;Icy;&amp;ncy;&amp;vcy;&amp;iecy;&amp;scy;&amp;tcy;&amp;icy;&amp;tscy;&amp;icy;&amp;ocy;&amp;ncy;&amp;ncy;&amp;acy;&amp;yacy; &amp;pcy;&amp;rcy;&amp;ocy;&amp;gcy;&amp;rcy;&amp;acy;&amp;mcy;&amp;mcy;&amp;acy; &amp;Ocy;&amp;lcy;&amp;iecy;&amp;ncy;&amp;iecy;&amp;gcy;&amp;ocy;&amp;rcy;&amp;scy;&amp;kcy;&amp;ocy;&amp;gcy;&amp;ocy; &amp;Gcy;&amp;Ocy;&amp;Kcy;&amp;acy; &amp;scy;&amp;ocy;&amp;scy;&amp;tcy;&amp;acy;&amp;vcy;&amp;lcy;&amp;yacy;&amp;iecy;&amp;tcy; &amp;bcy;&amp;ocy;&amp;lcy;&amp;iecy;&amp;iecy; 1.4 &amp;mcy;&amp;lcy;&amp;rcy;&amp;dcy; &amp;rcy;&amp;ucy;&amp;bcy;&amp;lcy;&amp;iecy;&amp;jcy; - &amp;Rcy;&amp;acy;&amp;mcy;&amp;bcy;&amp;lcy;&amp;iecy;&amp;rcy;-&amp;Ncy;&amp;ocy;&amp;vcy;&amp;ocy;&amp;scy;&amp;t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56" y="4994289"/>
            <a:ext cx="2168950" cy="1315031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23557" name="Группа 31"/>
          <p:cNvGrpSpPr>
            <a:grpSpLocks/>
          </p:cNvGrpSpPr>
          <p:nvPr/>
        </p:nvGrpSpPr>
        <p:grpSpPr bwMode="auto">
          <a:xfrm>
            <a:off x="58738" y="1161392"/>
            <a:ext cx="3126341" cy="1547528"/>
            <a:chOff x="526116" y="1780880"/>
            <a:chExt cx="3957772" cy="1935485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26116" y="1780880"/>
              <a:ext cx="3693554" cy="1935485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92075">
                <a:defRPr/>
              </a:pP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ятиугольник 15"/>
            <p:cNvSpPr/>
            <p:nvPr/>
          </p:nvSpPr>
          <p:spPr>
            <a:xfrm flipH="1">
              <a:off x="3754623" y="1780880"/>
              <a:ext cx="729265" cy="1935485"/>
            </a:xfrm>
            <a:prstGeom prst="homePlate">
              <a:avLst>
                <a:gd name="adj" fmla="val 65195"/>
              </a:avLst>
            </a:prstGeom>
            <a:solidFill>
              <a:srgbClr val="D07004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РЦ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558" name="Группа 32"/>
          <p:cNvGrpSpPr>
            <a:grpSpLocks/>
          </p:cNvGrpSpPr>
          <p:nvPr/>
        </p:nvGrpSpPr>
        <p:grpSpPr bwMode="auto">
          <a:xfrm>
            <a:off x="0" y="3193218"/>
            <a:ext cx="3272271" cy="1315902"/>
            <a:chOff x="-39821" y="3962435"/>
            <a:chExt cx="3772511" cy="193670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-39821" y="3964138"/>
              <a:ext cx="3623263" cy="1935005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88900">
                <a:defRPr/>
              </a:pP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ятиугольник 17"/>
            <p:cNvSpPr/>
            <p:nvPr/>
          </p:nvSpPr>
          <p:spPr>
            <a:xfrm flipH="1">
              <a:off x="3167166" y="3962435"/>
              <a:ext cx="565524" cy="1935007"/>
            </a:xfrm>
            <a:prstGeom prst="homePlate">
              <a:avLst>
                <a:gd name="adj" fmla="val 65195"/>
              </a:avLst>
            </a:prstGeom>
            <a:solidFill>
              <a:srgbClr val="D07004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РЦ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559" name="Группа 24"/>
          <p:cNvGrpSpPr>
            <a:grpSpLocks/>
          </p:cNvGrpSpPr>
          <p:nvPr/>
        </p:nvGrpSpPr>
        <p:grpSpPr bwMode="auto">
          <a:xfrm>
            <a:off x="5514578" y="980728"/>
            <a:ext cx="3581152" cy="1936750"/>
            <a:chOff x="5172807" y="1706875"/>
            <a:chExt cx="3803468" cy="1935485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172807" y="1706875"/>
              <a:ext cx="3803468" cy="1935485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808038">
                <a:defRPr/>
              </a:pPr>
              <a:endPara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Пятиугольник 21"/>
            <p:cNvSpPr/>
            <p:nvPr/>
          </p:nvSpPr>
          <p:spPr>
            <a:xfrm>
              <a:off x="5187094" y="1706875"/>
              <a:ext cx="480989" cy="1935485"/>
            </a:xfrm>
            <a:prstGeom prst="homePlate">
              <a:avLst>
                <a:gd name="adj" fmla="val 65195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МФЦПК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560" name="Группа 19"/>
          <p:cNvGrpSpPr>
            <a:grpSpLocks/>
          </p:cNvGrpSpPr>
          <p:nvPr/>
        </p:nvGrpSpPr>
        <p:grpSpPr bwMode="auto">
          <a:xfrm>
            <a:off x="5514578" y="2924944"/>
            <a:ext cx="3597027" cy="1798638"/>
            <a:chOff x="5172172" y="3963641"/>
            <a:chExt cx="3819342" cy="193548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5172172" y="3963641"/>
              <a:ext cx="3819342" cy="1935485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808038">
                <a:defRPr/>
              </a:pP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Пятиугольник 23"/>
            <p:cNvSpPr/>
            <p:nvPr/>
          </p:nvSpPr>
          <p:spPr>
            <a:xfrm>
              <a:off x="5172172" y="3963641"/>
              <a:ext cx="495276" cy="1935485"/>
            </a:xfrm>
            <a:prstGeom prst="homePlate">
              <a:avLst>
                <a:gd name="adj" fmla="val 65195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МФЦПК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3561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Rectangle 4"/>
          <p:cNvSpPr>
            <a:spLocks noChangeArrowheads="1"/>
          </p:cNvSpPr>
          <p:nvPr/>
        </p:nvSpPr>
        <p:spPr bwMode="auto">
          <a:xfrm>
            <a:off x="0" y="68037"/>
            <a:ext cx="9144000" cy="85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Century Gothic" panose="020B0502020202020204" pitchFamily="34" charset="0"/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концентрации кадровых, материальных,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Century Gothic" panose="020B0502020202020204" pitchFamily="34" charset="0"/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регионе 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Century Gothic" panose="020B0502020202020204" pitchFamily="34" charset="0"/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создается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развивается сеть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ресурсных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 и МФЦПК</a:t>
            </a: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3563" name="Прямоугольник 3"/>
          <p:cNvSpPr>
            <a:spLocks noChangeArrowheads="1"/>
          </p:cNvSpPr>
          <p:nvPr/>
        </p:nvSpPr>
        <p:spPr bwMode="auto">
          <a:xfrm>
            <a:off x="221343" y="4830730"/>
            <a:ext cx="31908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 горно-промышленного профиля на базе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Мончегорского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564" name="Прямоугольник 4"/>
          <p:cNvSpPr>
            <a:spLocks noChangeArrowheads="1"/>
          </p:cNvSpPr>
          <p:nvPr/>
        </p:nvSpPr>
        <p:spPr bwMode="auto">
          <a:xfrm>
            <a:off x="95648" y="1135562"/>
            <a:ext cx="2843808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направлению </a:t>
            </a:r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информационно-коммуникационных технологий 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 </a:t>
            </a:r>
            <a:r>
              <a:rPr lang="ru-RU" sz="19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МКЭиИТ</a:t>
            </a:r>
            <a:endParaRPr lang="ru-RU"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5" name="Прямоугольник 5"/>
          <p:cNvSpPr>
            <a:spLocks noChangeArrowheads="1"/>
          </p:cNvSpPr>
          <p:nvPr/>
        </p:nvSpPr>
        <p:spPr bwMode="auto">
          <a:xfrm>
            <a:off x="182563" y="4460875"/>
            <a:ext cx="3379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3566" name="Прямоугольник 6"/>
          <p:cNvSpPr>
            <a:spLocks noChangeArrowheads="1"/>
          </p:cNvSpPr>
          <p:nvPr/>
        </p:nvSpPr>
        <p:spPr bwMode="auto">
          <a:xfrm>
            <a:off x="5989532" y="1057960"/>
            <a:ext cx="3119650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направлениям сварочное производство, технология машиностроения, металлообработка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7" name="Прямоугольник 8"/>
          <p:cNvSpPr>
            <a:spLocks noChangeArrowheads="1"/>
          </p:cNvSpPr>
          <p:nvPr/>
        </p:nvSpPr>
        <p:spPr bwMode="auto">
          <a:xfrm>
            <a:off x="6017232" y="3175770"/>
            <a:ext cx="33901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электротехнического и железнодорожного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профилей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КИК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522" name="Picture 10" descr="http://vfmgiu.ru/files/110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7885" y="1243674"/>
            <a:ext cx="2016203" cy="1393238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</p:pic>
      <p:pic>
        <p:nvPicPr>
          <p:cNvPr id="64524" name="Picture 12" descr="http://kapk-kola.ru/images/nov%20sait/istoriya/untitled/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83316" y="3008302"/>
            <a:ext cx="2045638" cy="1716842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9057" y="6561666"/>
            <a:ext cx="2133600" cy="365125"/>
          </a:xfrm>
        </p:spPr>
        <p:txBody>
          <a:bodyPr/>
          <a:lstStyle/>
          <a:p>
            <a:pPr>
              <a:defRPr/>
            </a:pPr>
            <a:fld id="{37F50080-3800-4BCD-81F5-99100238D5B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9856" y="3197436"/>
            <a:ext cx="30268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сферы бытовых услуг и Арт-площадка «Дизайн-проект» на базе </a:t>
            </a:r>
            <a:r>
              <a:rPr 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МТКС</a:t>
            </a:r>
            <a:endParaRPr lang="ru-RU" sz="1900" b="1" dirty="0"/>
          </a:p>
        </p:txBody>
      </p:sp>
      <p:grpSp>
        <p:nvGrpSpPr>
          <p:cNvPr id="33" name="Группа 32"/>
          <p:cNvGrpSpPr>
            <a:grpSpLocks/>
          </p:cNvGrpSpPr>
          <p:nvPr/>
        </p:nvGrpSpPr>
        <p:grpSpPr bwMode="auto">
          <a:xfrm>
            <a:off x="8872" y="4993418"/>
            <a:ext cx="3158826" cy="1315902"/>
            <a:chOff x="-39821" y="3962435"/>
            <a:chExt cx="3772510" cy="1936708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-39821" y="3964138"/>
              <a:ext cx="3623263" cy="1935005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88900">
                <a:defRPr/>
              </a:pP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Пятиугольник 34"/>
            <p:cNvSpPr/>
            <p:nvPr/>
          </p:nvSpPr>
          <p:spPr>
            <a:xfrm flipH="1">
              <a:off x="3173877" y="3962435"/>
              <a:ext cx="558812" cy="1935007"/>
            </a:xfrm>
            <a:prstGeom prst="homePlate">
              <a:avLst>
                <a:gd name="adj" fmla="val 65195"/>
              </a:avLst>
            </a:prstGeom>
            <a:solidFill>
              <a:srgbClr val="D07004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РЦ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3332" y="4955800"/>
            <a:ext cx="24598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горно-промышленного профиля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МонПК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Группа 19"/>
          <p:cNvGrpSpPr>
            <a:grpSpLocks/>
          </p:cNvGrpSpPr>
          <p:nvPr/>
        </p:nvGrpSpPr>
        <p:grpSpPr bwMode="auto">
          <a:xfrm>
            <a:off x="5546973" y="4738858"/>
            <a:ext cx="3597027" cy="1798638"/>
            <a:chOff x="5172172" y="3963641"/>
            <a:chExt cx="3819342" cy="1935485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5172172" y="3963641"/>
              <a:ext cx="3819342" cy="1935485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808038">
                <a:defRPr/>
              </a:pP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Пятиугольник 35"/>
            <p:cNvSpPr/>
            <p:nvPr/>
          </p:nvSpPr>
          <p:spPr>
            <a:xfrm>
              <a:off x="5172172" y="3963641"/>
              <a:ext cx="495276" cy="1935485"/>
            </a:xfrm>
            <a:prstGeom prst="homePlate">
              <a:avLst>
                <a:gd name="adj" fmla="val 65195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МФЦПК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114678" y="4818339"/>
            <a:ext cx="3029322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9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«Механизация </a:t>
            </a:r>
            <a:r>
              <a:rPr lang="ru-RU" sz="19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электрооборудование промышленных </a:t>
            </a:r>
            <a:r>
              <a:rPr lang="ru-RU" sz="19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предприятий» </a:t>
            </a:r>
          </a:p>
          <a:p>
            <a:r>
              <a:rPr lang="ru-RU" sz="19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</a:t>
            </a:r>
            <a:r>
              <a:rPr lang="ru-RU" sz="19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АПК</a:t>
            </a:r>
            <a:endParaRPr lang="ru-RU" sz="19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1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1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Rectangle 4"/>
          <p:cNvSpPr>
            <a:spLocks noChangeArrowheads="1"/>
          </p:cNvSpPr>
          <p:nvPr/>
        </p:nvSpPr>
        <p:spPr bwMode="auto">
          <a:xfrm>
            <a:off x="26675" y="297813"/>
            <a:ext cx="9144000" cy="84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МФЦПК 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 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сварочное производство, технология машиностроения,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металлообработка) реализуются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 программ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обучения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Century Gothic" panose="020B0502020202020204" pitchFamily="34" charset="0"/>
              <a:buNone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3565" name="Прямоугольник 5"/>
          <p:cNvSpPr>
            <a:spLocks noChangeArrowheads="1"/>
          </p:cNvSpPr>
          <p:nvPr/>
        </p:nvSpPr>
        <p:spPr bwMode="auto">
          <a:xfrm>
            <a:off x="182563" y="4460875"/>
            <a:ext cx="3379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9057" y="6561666"/>
            <a:ext cx="2133600" cy="365125"/>
          </a:xfrm>
        </p:spPr>
        <p:txBody>
          <a:bodyPr/>
          <a:lstStyle/>
          <a:p>
            <a:pPr>
              <a:defRPr/>
            </a:pPr>
            <a:fld id="{37F50080-3800-4BCD-81F5-99100238D5B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32" y="4955800"/>
            <a:ext cx="24598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горно-промышленного профиля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МонПК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865" y="1200926"/>
            <a:ext cx="48586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11618	Газорезчик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11620	Газосварщик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14996	Наладчик технологического оборудования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16045	Оператор станков с программным управлением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18470	Слесарь–монтажник судовой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18494	Слесарь по контрольно-измерительным приборам и автоматике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18503	Слесарь по обслуживанию тепловых пунктов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18505	Слесарь по обслуживанию тепловых сетей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18511	Слесарь по ремонту автомобилей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18540	Слесарь по ремонту подвижного состава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18547	Слесарь по ремонту технологических установок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18549	Слесарь по сборке металлоконструкций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18552	Слесарь по топливной аппаратуре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18559	Слесарь – ремонтник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18560	Слесарь - сантехник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18577	Слесарь-судоремонтник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18590	Слесарь–электрик по ремонту электрооборудования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18596	Слесарь- электромонтажник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18908	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Судокорпусник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-ремонтник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19149	Токарь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19153	Токарь- карусельщик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19158	Токарь-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полуавтоматчик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19163	Токарь- расточник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19165	Токарь-револьверщик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19231	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Трубогибщик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судовой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19240	Трубопроводчик судовой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19238	Трубопроводчик линейный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19479	Фрезеровщик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19756	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Электрогазосварщик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19905	Электросварщик на автоматических и полуавтоматических машинах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19906	Электросварщик ручной сварки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13361	Лебедчик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13482	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Матрос</a:t>
            </a:r>
          </a:p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13785	Машинист котлов</a:t>
            </a:r>
          </a:p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13786	Машинист (кочегар) котельной</a:t>
            </a:r>
          </a:p>
          <a:p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64302" y="1284846"/>
            <a:ext cx="45750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13971	Машинист паровых турбин</a:t>
            </a:r>
          </a:p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14033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Машинист помповый (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донкерман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14341	Машинист холодильных установок</a:t>
            </a:r>
          </a:p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14444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Механизатор (докер-механизатор) комплексной бригады на погрузочно-разгрузочных работах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14718	Моторист (машинист)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14996	Наладчик технологического оборудования машин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16269	Осмотрщик вагонов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16275	Осмотрщик-ремонтник вагонов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18470	Слесарь–монтажник судовой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18494	Слесарь по контрольно-измерительным приборам и автоматике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18503	Слесарь по обслуживанию тепловых пунктов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18505	Слесарь по обслуживанию тепловых сетей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18507	Слесарь по осмотру и ремонту локомотивов на пунктах технического обслуживания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18511	Слесарь по ремонту автомобилей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18540	Слесарь по ремонту подвижного состава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18547	Слесарь по ремонту технологических установок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18557	Слесарь– проводчик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18559	Слесарь–ремонтник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18560	Слесарь–сантехник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18577	Слесарь–судоремонтник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18590	Слесарь– электрик по ремонту электрооборудования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19149	Токарь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19231	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Трубогибщик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судовой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19240	Трубопроводчик судовой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19479	Фрезеровщик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19749	Электрик судовой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19756	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Электрогазосварщик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19816	Электромонтажник судовой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19861	Электромонтер по ремонту и обслуживанию электрооборудования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19906	Электросварщик ручной сварки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2563" y="6154402"/>
            <a:ext cx="8571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2015 год обучено 180 граждан для предприятий и организаций Мурманской области, заключено более 20 долгосрочных договоров на профессиональное обучение. </a:t>
            </a:r>
          </a:p>
        </p:txBody>
      </p:sp>
    </p:spTree>
    <p:extLst>
      <p:ext uri="{BB962C8B-B14F-4D97-AF65-F5344CB8AC3E}">
        <p14:creationId xmlns:p14="http://schemas.microsoft.com/office/powerpoint/2010/main" val="3607774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1" y="1"/>
            <a:ext cx="936459" cy="7647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 rot="10800000" flipV="1">
            <a:off x="1571604" y="2265698"/>
            <a:ext cx="73581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38049" y="1074310"/>
            <a:ext cx="2780350" cy="578619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82296" indent="0">
              <a:spcBef>
                <a:spcPts val="0"/>
              </a:spcBef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Газосварщик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Контролер состояния железнодорожного пути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Контролер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энергосбыта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Маляр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Маляр строительный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Машинист тепловоза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Машинист установок по обслуживанию подвижного состава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Машинист электровоза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Машинист электропоезда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Механизатор (докер-механизатор) комплексной бригады на погрузочно-разгрузочных работах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Монтажник каркасно-обшивных конструкций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Монтажник оборудования блокировки и централизации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Монтажник оборудования связи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Монтажник по монтажу стальных и железобетонных конструкций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Монтажник приборов и аппаратуры автоматического контроля, регулирования и управления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Монтажник санитарно-технических систем и оборудования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Монтажник технологического оборудования и связанных с ним конструкций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Монтер пути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Наладчик приборов, аппаратуры и систем автоматического контроля, регулирования и управления (наладчик КИП и автоматики)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по обслуживанию и ремонту вагонов и контейнеров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Осмотрщик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вагонов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Осмотрщик-ремонтник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вагонов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 машиниста электровоза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Проводник пассажирского вагона</a:t>
            </a:r>
          </a:p>
          <a:p>
            <a:pPr marL="82296" indent="0">
              <a:spcBef>
                <a:spcPts val="0"/>
              </a:spcBef>
              <a:buNone/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63F3-6BAC-4B4E-BF67-A4FD599B912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51441" y="1074310"/>
            <a:ext cx="2944610" cy="57861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82296" indent="0">
              <a:spcBef>
                <a:spcPts val="0"/>
              </a:spcBef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Сигналист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Слесарь по обслуживанию оборудования электростанций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Слесарь по осмотру и ремонту локомотивов на пунктах технического обслуживания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Слесарь по ремонту путевых машин и механизмов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Слесарь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Слесарь-ремонтник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Слесарь-электромонтажник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Станочник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широкого профиля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Фрезеровщик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Электромеханик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средствам автоматики и приборам технологического оборудования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Электромонтажник по кабельным сетям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Электромонтажник по освещению и осветительным сетям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Электромонтажник по распределительным устройствам и вторичным цепям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Электромонтажник по сигнализации, централизации и блокировке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Электромонтажник по силовым сетям и электрооборудованию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Электромонтажник по электрическим машинам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Электромонтажник-наладчик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Электромонтер главного щита управления электростанции</a:t>
            </a:r>
          </a:p>
          <a:p>
            <a:pPr marL="82296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Электромонтер контактной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</a:t>
            </a:r>
          </a:p>
          <a:p>
            <a:pPr marL="82296">
              <a:buClr>
                <a:srgbClr val="3891A7"/>
              </a:buClr>
              <a:buSzPct val="80000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Электромонтер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обслуживанию и ремонту устройств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СЦБ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Электромонтер по обслуживанию подстанций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Электромонтер по обслуживанию преобразовательных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</a:t>
            </a:r>
          </a:p>
          <a:p>
            <a:pPr marL="82296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Электромонтер по обслуживанию электрооборудования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электростанций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29094" y="1074310"/>
            <a:ext cx="2967518" cy="57861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Электромонтер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обслуживанию электроустановок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Электромонтер по оперативным переключениям в распределительных сетях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Электромонтер по ремонту аппаратуры релейной защиты и автоматики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Электромонтер по ремонту воздушных линий электропередачи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Электромонтер по ремонту вторичной коммутации и связи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Электромонтер по ремонту и монтажу кабельных линий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Электромонтер по ремонту и обслуживанию аппаратуры и устройств связи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Электромонтер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ремонту обмоток и изоляции электрооборудования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Электромонтер по эксплуатации распределительных сетей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Электромонтер по эксплуатации электросчетчиков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Электромонтер тяговой подстанции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Электромонтер-</a:t>
            </a:r>
            <a:r>
              <a:rPr lang="ru-RU" sz="1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линейщик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монтажу воздушных линий высокого напряжения и контактной сети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Электросварщик ручной сварки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Электрослесарь по обслуживанию автоматики и средств измерений электростанций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Электрослесарь по ремонту и обслуживанию автоматики и средств измерений электростанций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Электрослесарь по ремонту оборудования распределительных устройств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Электрослесарь по ремонту электрических машин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Электрослесарь по ремонту электрооборудования электростанций</a:t>
            </a:r>
          </a:p>
          <a:p>
            <a:pPr marL="82296" lvl="0">
              <a:buClr>
                <a:srgbClr val="3891A7"/>
              </a:buClr>
              <a:buSzPct val="80000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Электрослесарь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</a:t>
            </a:r>
          </a:p>
          <a:p>
            <a:pPr marL="82296" lvl="0">
              <a:buClr>
                <a:srgbClr val="3891A7"/>
              </a:buClr>
              <a:buSzPct val="80000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6185" y="322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МФЦПК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позволило дополнительно реализовывать 67 программ профессионального обучения по электротехническому и железнодорожному профилям.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году профессиональное обучение прошло 284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28613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576</Words>
  <Application>Microsoft Office PowerPoint</Application>
  <PresentationFormat>Экран (4:3)</PresentationFormat>
  <Paragraphs>196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 Unicode MS</vt:lpstr>
      <vt:lpstr>Arial</vt:lpstr>
      <vt:lpstr>Calibri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Доронина</dc:creator>
  <cp:lastModifiedBy>Пользователь Windows</cp:lastModifiedBy>
  <cp:revision>63</cp:revision>
  <cp:lastPrinted>2015-08-24T17:11:33Z</cp:lastPrinted>
  <dcterms:created xsi:type="dcterms:W3CDTF">2015-08-24T12:08:38Z</dcterms:created>
  <dcterms:modified xsi:type="dcterms:W3CDTF">2016-03-31T13:11:36Z</dcterms:modified>
</cp:coreProperties>
</file>